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Default Extension="png" ContentType="image/png"/>
  <Default Extension="jpg" ContentType="image/jpg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</p:sldIdLst>
  <p:sldSz cx="20104100" cy="11309350"/>
  <p:notesSz cx="20104100" cy="113093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828694" y="1901378"/>
            <a:ext cx="16446711" cy="12471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27382" y="7997527"/>
            <a:ext cx="14049335" cy="27482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4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9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9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9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9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72059" y="3511799"/>
            <a:ext cx="16359981" cy="39630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900" b="1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76106" y="3576719"/>
            <a:ext cx="16151886" cy="3826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9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29.png"/><Relationship Id="rId4" Type="http://schemas.openxmlformats.org/officeDocument/2006/relationships/image" Target="../media/image30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g"/><Relationship Id="rId3" Type="http://schemas.openxmlformats.org/officeDocument/2006/relationships/image" Target="../media/image37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0.jpg"/><Relationship Id="rId3" Type="http://schemas.openxmlformats.org/officeDocument/2006/relationships/image" Target="../media/image41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Relationship Id="rId3" Type="http://schemas.openxmlformats.org/officeDocument/2006/relationships/image" Target="../media/image43.jp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6.jpg"/><Relationship Id="rId3" Type="http://schemas.openxmlformats.org/officeDocument/2006/relationships/image" Target="../media/image47.png"/><Relationship Id="rId4" Type="http://schemas.openxmlformats.org/officeDocument/2006/relationships/image" Target="../media/image48.jpg"/><Relationship Id="rId5" Type="http://schemas.openxmlformats.org/officeDocument/2006/relationships/image" Target="../media/image49.png"/><Relationship Id="rId6" Type="http://schemas.openxmlformats.org/officeDocument/2006/relationships/image" Target="../media/image50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jp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jpg"/><Relationship Id="rId3" Type="http://schemas.openxmlformats.org/officeDocument/2006/relationships/image" Target="../media/image53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3" Type="http://schemas.openxmlformats.org/officeDocument/2006/relationships/image" Target="../media/image55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6.jpg"/><Relationship Id="rId3" Type="http://schemas.openxmlformats.org/officeDocument/2006/relationships/image" Target="../media/image57.png"/><Relationship Id="rId4" Type="http://schemas.openxmlformats.org/officeDocument/2006/relationships/image" Target="../media/image58.jp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9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Relationship Id="rId3" Type="http://schemas.openxmlformats.org/officeDocument/2006/relationships/image" Target="../media/image61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jpg"/><Relationship Id="rId3" Type="http://schemas.openxmlformats.org/officeDocument/2006/relationships/image" Target="../media/image63.jp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4.png"/><Relationship Id="rId3" Type="http://schemas.openxmlformats.org/officeDocument/2006/relationships/image" Target="../media/image65.png"/><Relationship Id="rId4" Type="http://schemas.openxmlformats.org/officeDocument/2006/relationships/image" Target="../media/image66.png"/><Relationship Id="rId5" Type="http://schemas.openxmlformats.org/officeDocument/2006/relationships/image" Target="../media/image67.png"/><Relationship Id="rId6" Type="http://schemas.openxmlformats.org/officeDocument/2006/relationships/image" Target="../media/image68.png"/><Relationship Id="rId7" Type="http://schemas.openxmlformats.org/officeDocument/2006/relationships/image" Target="../media/image69.png"/><Relationship Id="rId8" Type="http://schemas.openxmlformats.org/officeDocument/2006/relationships/image" Target="../media/image70.jpg"/><Relationship Id="rId9" Type="http://schemas.openxmlformats.org/officeDocument/2006/relationships/image" Target="../media/image71.png"/><Relationship Id="rId10" Type="http://schemas.openxmlformats.org/officeDocument/2006/relationships/image" Target="../media/image72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3.jp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jpg"/><Relationship Id="rId3" Type="http://schemas.openxmlformats.org/officeDocument/2006/relationships/image" Target="../media/image75.jpg"/><Relationship Id="rId4" Type="http://schemas.openxmlformats.org/officeDocument/2006/relationships/image" Target="../media/image76.png"/><Relationship Id="rId5" Type="http://schemas.openxmlformats.org/officeDocument/2006/relationships/image" Target="../media/image77.png"/><Relationship Id="rId6" Type="http://schemas.openxmlformats.org/officeDocument/2006/relationships/image" Target="../media/image78.jpg"/><Relationship Id="rId7" Type="http://schemas.openxmlformats.org/officeDocument/2006/relationships/image" Target="../media/image79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2.jpg"/><Relationship Id="rId3" Type="http://schemas.openxmlformats.org/officeDocument/2006/relationships/image" Target="../media/image83.png"/><Relationship Id="rId4" Type="http://schemas.openxmlformats.org/officeDocument/2006/relationships/image" Target="../media/image84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Relationship Id="rId4" Type="http://schemas.openxmlformats.org/officeDocument/2006/relationships/image" Target="../media/image87.jp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8.jpg"/><Relationship Id="rId3" Type="http://schemas.openxmlformats.org/officeDocument/2006/relationships/image" Target="../media/image89.png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4.jpg"/><Relationship Id="rId3" Type="http://schemas.openxmlformats.org/officeDocument/2006/relationships/image" Target="../media/image95.jpg"/><Relationship Id="rId4" Type="http://schemas.openxmlformats.org/officeDocument/2006/relationships/image" Target="../media/image96.pn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7.jpg"/><Relationship Id="rId3" Type="http://schemas.openxmlformats.org/officeDocument/2006/relationships/image" Target="../media/image98.jpg"/><Relationship Id="rId4" Type="http://schemas.openxmlformats.org/officeDocument/2006/relationships/image" Target="../media/image99.pn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0.jpg"/><Relationship Id="rId3" Type="http://schemas.openxmlformats.org/officeDocument/2006/relationships/image" Target="../media/image101.png"/><Relationship Id="rId4" Type="http://schemas.openxmlformats.org/officeDocument/2006/relationships/image" Target="../media/image102.png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5" Type="http://schemas.openxmlformats.org/officeDocument/2006/relationships/image" Target="../media/image13.jpg"/><Relationship Id="rId6" Type="http://schemas.openxmlformats.org/officeDocument/2006/relationships/image" Target="../media/image14.png"/><Relationship Id="rId7" Type="http://schemas.openxmlformats.org/officeDocument/2006/relationships/image" Target="../media/image15.jpg"/><Relationship Id="rId8" Type="http://schemas.openxmlformats.org/officeDocument/2006/relationships/image" Target="../media/image16.png"/><Relationship Id="rId9" Type="http://schemas.openxmlformats.org/officeDocument/2006/relationships/image" Target="../media/image17.png"/><Relationship Id="rId10" Type="http://schemas.openxmlformats.org/officeDocument/2006/relationships/image" Target="../media/image18.png"/><Relationship Id="rId11" Type="http://schemas.openxmlformats.org/officeDocument/2006/relationships/image" Target="../media/image19.png"/><Relationship Id="rId12" Type="http://schemas.openxmlformats.org/officeDocument/2006/relationships/image" Target="../media/image20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23360" y="3002915"/>
            <a:ext cx="15863569" cy="410908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algn="ctr" marL="12065" marR="5080" indent="1270">
              <a:lnSpc>
                <a:spcPct val="120700"/>
              </a:lnSpc>
              <a:spcBef>
                <a:spcPts val="95"/>
              </a:spcBef>
            </a:pPr>
            <a:r>
              <a:rPr dirty="0" sz="7400" spc="-15" b="0">
                <a:latin typeface="Verdana"/>
                <a:cs typeface="Verdana"/>
              </a:rPr>
              <a:t>How</a:t>
            </a:r>
            <a:r>
              <a:rPr dirty="0" sz="7400" spc="-1205" b="0">
                <a:latin typeface="Verdana"/>
                <a:cs typeface="Verdana"/>
              </a:rPr>
              <a:t> </a:t>
            </a:r>
            <a:r>
              <a:rPr dirty="0" sz="7400" spc="-155" b="0">
                <a:latin typeface="Verdana"/>
                <a:cs typeface="Verdana"/>
              </a:rPr>
              <a:t>Would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305" b="0">
                <a:latin typeface="Verdana"/>
                <a:cs typeface="Verdana"/>
              </a:rPr>
              <a:t>You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270" b="0">
                <a:latin typeface="Verdana"/>
                <a:cs typeface="Verdana"/>
              </a:rPr>
              <a:t>Like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375" b="0">
                <a:latin typeface="Verdana"/>
                <a:cs typeface="Verdana"/>
              </a:rPr>
              <a:t>To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565" b="0">
                <a:latin typeface="Verdana"/>
                <a:cs typeface="Verdana"/>
              </a:rPr>
              <a:t>Launch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365" b="0">
                <a:latin typeface="Verdana"/>
                <a:cs typeface="Verdana"/>
              </a:rPr>
              <a:t>Your  </a:t>
            </a:r>
            <a:r>
              <a:rPr dirty="0" sz="7400" spc="-455" b="0">
                <a:latin typeface="Verdana"/>
                <a:cs typeface="Verdana"/>
              </a:rPr>
              <a:t>Very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100" b="0">
                <a:latin typeface="Verdana"/>
                <a:cs typeface="Verdana"/>
              </a:rPr>
              <a:t>Own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885"/>
              <a:t>6-Figure</a:t>
            </a:r>
            <a:r>
              <a:rPr dirty="0" sz="7400" spc="-1325"/>
              <a:t> </a:t>
            </a:r>
            <a:r>
              <a:rPr dirty="0" sz="7400" spc="-835"/>
              <a:t>Coaching</a:t>
            </a:r>
            <a:r>
              <a:rPr dirty="0" sz="7400" spc="-1320"/>
              <a:t> </a:t>
            </a:r>
            <a:r>
              <a:rPr dirty="0" sz="7400" spc="-1035"/>
              <a:t>Business  </a:t>
            </a:r>
            <a:r>
              <a:rPr dirty="0" sz="7400" spc="-810" b="0">
                <a:latin typeface="Verdana"/>
                <a:cs typeface="Verdana"/>
              </a:rPr>
              <a:t>In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254" b="0">
                <a:latin typeface="Verdana"/>
                <a:cs typeface="Verdana"/>
              </a:rPr>
              <a:t>The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250" b="0">
                <a:latin typeface="Verdana"/>
                <a:cs typeface="Verdana"/>
              </a:rPr>
              <a:t>Next</a:t>
            </a:r>
            <a:r>
              <a:rPr dirty="0" sz="7400" spc="-1195" b="0">
                <a:latin typeface="Verdana"/>
                <a:cs typeface="Verdana"/>
              </a:rPr>
              <a:t> </a:t>
            </a:r>
            <a:r>
              <a:rPr dirty="0" sz="7400" spc="-500" b="0">
                <a:latin typeface="Verdana"/>
                <a:cs typeface="Verdana"/>
              </a:rPr>
              <a:t>34</a:t>
            </a:r>
            <a:r>
              <a:rPr dirty="0" sz="7400" spc="-1200" b="0">
                <a:latin typeface="Verdana"/>
                <a:cs typeface="Verdana"/>
              </a:rPr>
              <a:t> </a:t>
            </a:r>
            <a:r>
              <a:rPr dirty="0" sz="7400" spc="-480" b="0">
                <a:latin typeface="Verdana"/>
                <a:cs typeface="Verdana"/>
              </a:rPr>
              <a:t>Days?</a:t>
            </a:r>
            <a:endParaRPr sz="7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56667" y="3273438"/>
            <a:ext cx="439778" cy="4397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56667" y="4330998"/>
            <a:ext cx="439778" cy="4397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56667" y="5388557"/>
            <a:ext cx="439778" cy="4397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56667" y="6446117"/>
            <a:ext cx="439778" cy="4397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456667" y="7503676"/>
            <a:ext cx="439778" cy="439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456667" y="8561235"/>
            <a:ext cx="439778" cy="439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249011" y="2814438"/>
            <a:ext cx="16994505" cy="63709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4256405" indent="119380">
              <a:lnSpc>
                <a:spcPct val="120700"/>
              </a:lnSpc>
              <a:spcBef>
                <a:spcPts val="95"/>
              </a:spcBef>
            </a:pPr>
            <a:r>
              <a:rPr dirty="0" sz="5750" spc="-819" b="1">
                <a:latin typeface="Verdana"/>
                <a:cs typeface="Verdana"/>
              </a:rPr>
              <a:t>Leverage </a:t>
            </a:r>
            <a:r>
              <a:rPr dirty="0" sz="5750" spc="-690" b="1">
                <a:latin typeface="Verdana"/>
                <a:cs typeface="Verdana"/>
              </a:rPr>
              <a:t>Your </a:t>
            </a:r>
            <a:r>
              <a:rPr dirty="0" sz="5750" spc="-785" b="1">
                <a:latin typeface="Verdana"/>
                <a:cs typeface="Verdana"/>
              </a:rPr>
              <a:t>TIME </a:t>
            </a:r>
            <a:r>
              <a:rPr dirty="0" sz="5750" spc="-760" b="1">
                <a:latin typeface="Verdana"/>
                <a:cs typeface="Verdana"/>
              </a:rPr>
              <a:t>(Group </a:t>
            </a:r>
            <a:r>
              <a:rPr dirty="0" sz="5750" spc="-705" b="1">
                <a:latin typeface="Verdana"/>
                <a:cs typeface="Verdana"/>
              </a:rPr>
              <a:t>Coaching)  </a:t>
            </a:r>
            <a:r>
              <a:rPr dirty="0" sz="5750" spc="-310">
                <a:latin typeface="Verdana"/>
                <a:cs typeface="Verdana"/>
              </a:rPr>
              <a:t>Automate</a:t>
            </a:r>
            <a:r>
              <a:rPr dirty="0" sz="5750" spc="-919">
                <a:latin typeface="Verdana"/>
                <a:cs typeface="Verdana"/>
              </a:rPr>
              <a:t> </a:t>
            </a:r>
            <a:r>
              <a:rPr dirty="0" sz="5750" spc="-434">
                <a:latin typeface="Verdana"/>
                <a:cs typeface="Verdana"/>
              </a:rPr>
              <a:t>and</a:t>
            </a:r>
            <a:r>
              <a:rPr dirty="0" sz="5750" spc="-915">
                <a:latin typeface="Verdana"/>
                <a:cs typeface="Verdana"/>
              </a:rPr>
              <a:t> </a:t>
            </a:r>
            <a:r>
              <a:rPr dirty="0" sz="5750" spc="-420">
                <a:latin typeface="Verdana"/>
                <a:cs typeface="Verdana"/>
              </a:rPr>
              <a:t>Systemise</a:t>
            </a:r>
            <a:r>
              <a:rPr dirty="0" sz="5750" spc="-915">
                <a:latin typeface="Verdana"/>
                <a:cs typeface="Verdana"/>
              </a:rPr>
              <a:t> </a:t>
            </a:r>
            <a:r>
              <a:rPr dirty="0" sz="5750" spc="-185">
                <a:latin typeface="Verdana"/>
                <a:cs typeface="Verdana"/>
              </a:rPr>
              <a:t>EVERYTHING  </a:t>
            </a:r>
            <a:r>
              <a:rPr dirty="0" sz="5750" spc="-114">
                <a:latin typeface="Verdana"/>
                <a:cs typeface="Verdana"/>
              </a:rPr>
              <a:t>Do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295" b="1">
                <a:latin typeface="Verdana"/>
                <a:cs typeface="Verdana"/>
              </a:rPr>
              <a:t>NOT</a:t>
            </a:r>
            <a:r>
              <a:rPr dirty="0" sz="5750" spc="-875" b="1">
                <a:latin typeface="Verdana"/>
                <a:cs typeface="Verdana"/>
              </a:rPr>
              <a:t> </a:t>
            </a:r>
            <a:r>
              <a:rPr dirty="0" sz="5750" spc="-110">
                <a:latin typeface="Verdana"/>
                <a:cs typeface="Verdana"/>
              </a:rPr>
              <a:t>do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05">
                <a:latin typeface="Verdana"/>
                <a:cs typeface="Verdana"/>
              </a:rPr>
              <a:t>phone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75">
                <a:latin typeface="Verdana"/>
                <a:cs typeface="Verdana"/>
              </a:rPr>
              <a:t>sales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260">
                <a:latin typeface="Verdana"/>
                <a:cs typeface="Verdana"/>
              </a:rPr>
              <a:t>yourself</a:t>
            </a:r>
            <a:endParaRPr sz="5750">
              <a:latin typeface="Verdana"/>
              <a:cs typeface="Verdana"/>
            </a:endParaRPr>
          </a:p>
          <a:p>
            <a:pPr marL="151765">
              <a:lnSpc>
                <a:spcPct val="100000"/>
              </a:lnSpc>
              <a:spcBef>
                <a:spcPts val="1425"/>
              </a:spcBef>
            </a:pPr>
            <a:r>
              <a:rPr dirty="0" sz="5750" spc="-345">
                <a:latin typeface="Verdana"/>
                <a:cs typeface="Verdana"/>
              </a:rPr>
              <a:t>Focus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270">
                <a:latin typeface="Verdana"/>
                <a:cs typeface="Verdana"/>
              </a:rPr>
              <a:t>on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295">
                <a:latin typeface="Verdana"/>
                <a:cs typeface="Verdana"/>
              </a:rPr>
              <a:t>the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20">
                <a:latin typeface="Verdana"/>
                <a:cs typeface="Verdana"/>
              </a:rPr>
              <a:t>80/20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140">
                <a:latin typeface="Verdana"/>
                <a:cs typeface="Verdana"/>
              </a:rPr>
              <a:t>in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40">
                <a:latin typeface="Verdana"/>
                <a:cs typeface="Verdana"/>
              </a:rPr>
              <a:t>your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35">
                <a:latin typeface="Verdana"/>
                <a:cs typeface="Verdana"/>
              </a:rPr>
              <a:t>business</a:t>
            </a:r>
            <a:endParaRPr sz="5750">
              <a:latin typeface="Verdana"/>
              <a:cs typeface="Verdana"/>
            </a:endParaRPr>
          </a:p>
          <a:p>
            <a:pPr marL="151765" marR="5080" indent="-20320">
              <a:lnSpc>
                <a:spcPts val="8330"/>
              </a:lnSpc>
              <a:spcBef>
                <a:spcPts val="515"/>
              </a:spcBef>
            </a:pPr>
            <a:r>
              <a:rPr dirty="0" sz="5750" spc="-750" b="1">
                <a:latin typeface="Verdana"/>
                <a:cs typeface="Verdana"/>
              </a:rPr>
              <a:t>Charge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615" b="1">
                <a:latin typeface="Verdana"/>
                <a:cs typeface="Verdana"/>
              </a:rPr>
              <a:t>Higher</a:t>
            </a:r>
            <a:r>
              <a:rPr dirty="0" sz="5750" spc="-1019" b="1">
                <a:latin typeface="Verdana"/>
                <a:cs typeface="Verdana"/>
              </a:rPr>
              <a:t> </a:t>
            </a:r>
            <a:r>
              <a:rPr dirty="0" sz="5750" spc="-770" b="1">
                <a:latin typeface="Verdana"/>
                <a:cs typeface="Verdana"/>
              </a:rPr>
              <a:t>Fee’s</a:t>
            </a:r>
            <a:r>
              <a:rPr dirty="0" sz="5750" spc="-1019" b="1">
                <a:latin typeface="Verdana"/>
                <a:cs typeface="Verdana"/>
              </a:rPr>
              <a:t> </a:t>
            </a:r>
            <a:r>
              <a:rPr dirty="0" sz="5750" spc="-440">
                <a:latin typeface="Verdana"/>
                <a:cs typeface="Verdana"/>
              </a:rPr>
              <a:t>(increases</a:t>
            </a:r>
            <a:r>
              <a:rPr dirty="0" sz="5750" spc="-919">
                <a:latin typeface="Verdana"/>
                <a:cs typeface="Verdana"/>
              </a:rPr>
              <a:t> </a:t>
            </a:r>
            <a:r>
              <a:rPr dirty="0" sz="5750" spc="-340">
                <a:latin typeface="Verdana"/>
                <a:cs typeface="Verdana"/>
              </a:rPr>
              <a:t>your</a:t>
            </a:r>
            <a:r>
              <a:rPr dirty="0" sz="5750" spc="-919">
                <a:latin typeface="Verdana"/>
                <a:cs typeface="Verdana"/>
              </a:rPr>
              <a:t> </a:t>
            </a:r>
            <a:r>
              <a:rPr dirty="0" sz="5750" spc="-285">
                <a:latin typeface="Verdana"/>
                <a:cs typeface="Verdana"/>
              </a:rPr>
              <a:t>perceived</a:t>
            </a:r>
            <a:r>
              <a:rPr dirty="0" sz="5750" spc="-919">
                <a:latin typeface="Verdana"/>
                <a:cs typeface="Verdana"/>
              </a:rPr>
              <a:t> </a:t>
            </a:r>
            <a:r>
              <a:rPr dirty="0" sz="5750" spc="-470">
                <a:latin typeface="Verdana"/>
                <a:cs typeface="Verdana"/>
              </a:rPr>
              <a:t>value)  </a:t>
            </a:r>
            <a:r>
              <a:rPr dirty="0" sz="5750" spc="-114">
                <a:latin typeface="Verdana"/>
                <a:cs typeface="Verdana"/>
              </a:rPr>
              <a:t>Do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190">
                <a:latin typeface="Verdana"/>
                <a:cs typeface="Verdana"/>
              </a:rPr>
              <a:t>this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35">
                <a:latin typeface="Verdana"/>
                <a:cs typeface="Verdana"/>
              </a:rPr>
              <a:t>from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u="heavy" sz="5750" spc="-40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day</a:t>
            </a:r>
            <a:r>
              <a:rPr dirty="0" u="heavy" sz="5750" spc="-92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5750" spc="-31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one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788170" y="709790"/>
            <a:ext cx="8536305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930">
                <a:uFill>
                  <a:solidFill>
                    <a:srgbClr val="000000"/>
                  </a:solidFill>
                </a:uFill>
              </a:rPr>
              <a:t>Want </a:t>
            </a:r>
            <a:r>
              <a:rPr dirty="0" u="heavy" sz="7400" spc="-565">
                <a:uFill>
                  <a:solidFill>
                    <a:srgbClr val="000000"/>
                  </a:solidFill>
                </a:uFill>
              </a:rPr>
              <a:t>to</a:t>
            </a:r>
            <a:r>
              <a:rPr dirty="0" u="heavy" sz="7400" spc="-2170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925">
                <a:uFill>
                  <a:solidFill>
                    <a:srgbClr val="000000"/>
                  </a:solidFill>
                </a:uFill>
              </a:rPr>
              <a:t>scale </a:t>
            </a:r>
            <a:r>
              <a:rPr dirty="0" u="heavy" sz="7400" spc="-825">
                <a:uFill>
                  <a:solidFill>
                    <a:srgbClr val="000000"/>
                  </a:solidFill>
                </a:uFill>
              </a:rPr>
              <a:t>FAST?</a:t>
            </a:r>
            <a:endParaRPr sz="7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31725" y="364252"/>
            <a:ext cx="1503426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1814"/>
              <a:t>I</a:t>
            </a:r>
            <a:r>
              <a:rPr dirty="0" sz="7400" spc="-1325"/>
              <a:t> </a:t>
            </a:r>
            <a:r>
              <a:rPr dirty="0" sz="7400" spc="-1030"/>
              <a:t>want</a:t>
            </a:r>
            <a:r>
              <a:rPr dirty="0" sz="7400" spc="-1325"/>
              <a:t> </a:t>
            </a:r>
            <a:r>
              <a:rPr dirty="0" sz="7400" spc="-565"/>
              <a:t>to</a:t>
            </a:r>
            <a:r>
              <a:rPr dirty="0" sz="7400" spc="-1320"/>
              <a:t> </a:t>
            </a:r>
            <a:r>
              <a:rPr dirty="0" sz="7400" spc="-1135"/>
              <a:t>share</a:t>
            </a:r>
            <a:r>
              <a:rPr dirty="0" sz="7400" spc="-1325"/>
              <a:t> </a:t>
            </a:r>
            <a:r>
              <a:rPr dirty="0" sz="7400" spc="-960"/>
              <a:t>something</a:t>
            </a:r>
            <a:r>
              <a:rPr dirty="0" sz="7400" spc="-1325"/>
              <a:t> </a:t>
            </a:r>
            <a:r>
              <a:rPr dirty="0" sz="7400" spc="-725"/>
              <a:t>with</a:t>
            </a:r>
            <a:r>
              <a:rPr dirty="0" sz="7400" spc="-1320"/>
              <a:t> </a:t>
            </a:r>
            <a:r>
              <a:rPr dirty="0" sz="7400" spc="-835"/>
              <a:t>you..</a:t>
            </a:r>
            <a:endParaRPr sz="7400"/>
          </a:p>
        </p:txBody>
      </p:sp>
      <p:sp>
        <p:nvSpPr>
          <p:cNvPr id="3" name="object 3"/>
          <p:cNvSpPr/>
          <p:nvPr/>
        </p:nvSpPr>
        <p:spPr>
          <a:xfrm>
            <a:off x="709059" y="1889680"/>
            <a:ext cx="8837374" cy="66280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04350" y="1816384"/>
            <a:ext cx="9046792" cy="69002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877264" y="9138853"/>
            <a:ext cx="14343380" cy="11563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1040">
                <a:latin typeface="Verdana"/>
                <a:cs typeface="Verdana"/>
              </a:rPr>
              <a:t>I</a:t>
            </a:r>
            <a:r>
              <a:rPr dirty="0" sz="7400" spc="-1200">
                <a:latin typeface="Verdana"/>
                <a:cs typeface="Verdana"/>
              </a:rPr>
              <a:t> </a:t>
            </a:r>
            <a:r>
              <a:rPr dirty="0" sz="7400" spc="-530">
                <a:latin typeface="Verdana"/>
                <a:cs typeface="Verdana"/>
              </a:rPr>
              <a:t>was</a:t>
            </a:r>
            <a:r>
              <a:rPr dirty="0" sz="7400" spc="-1200">
                <a:latin typeface="Verdana"/>
                <a:cs typeface="Verdana"/>
              </a:rPr>
              <a:t> </a:t>
            </a:r>
            <a:r>
              <a:rPr dirty="0" sz="7400" spc="-600">
                <a:latin typeface="Verdana"/>
                <a:cs typeface="Verdana"/>
              </a:rPr>
              <a:t>programmed</a:t>
            </a:r>
            <a:r>
              <a:rPr dirty="0" sz="7400" spc="-1195">
                <a:latin typeface="Verdana"/>
                <a:cs typeface="Verdana"/>
              </a:rPr>
              <a:t> </a:t>
            </a:r>
            <a:r>
              <a:rPr dirty="0" sz="7400" spc="-120">
                <a:latin typeface="Verdana"/>
                <a:cs typeface="Verdana"/>
              </a:rPr>
              <a:t>to</a:t>
            </a:r>
            <a:r>
              <a:rPr dirty="0" sz="7400" spc="-1200">
                <a:latin typeface="Verdana"/>
                <a:cs typeface="Verdana"/>
              </a:rPr>
              <a:t> </a:t>
            </a:r>
            <a:r>
              <a:rPr dirty="0" sz="7400" spc="-245">
                <a:latin typeface="Verdana"/>
                <a:cs typeface="Verdana"/>
              </a:rPr>
              <a:t>“think</a:t>
            </a:r>
            <a:r>
              <a:rPr dirty="0" sz="7400" spc="-1200">
                <a:latin typeface="Verdana"/>
                <a:cs typeface="Verdana"/>
              </a:rPr>
              <a:t> </a:t>
            </a:r>
            <a:r>
              <a:rPr dirty="0" u="heavy" sz="7400" spc="-75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small</a:t>
            </a:r>
            <a:r>
              <a:rPr dirty="0" sz="7400" spc="-755">
                <a:latin typeface="Verdana"/>
                <a:cs typeface="Verdana"/>
              </a:rPr>
              <a:t>”</a:t>
            </a:r>
            <a:endParaRPr sz="74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061695" y="2890802"/>
            <a:ext cx="9656324" cy="47514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3001" y="364252"/>
            <a:ext cx="16315055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1120"/>
              <a:t>It</a:t>
            </a:r>
            <a:r>
              <a:rPr dirty="0" sz="7400" spc="-1320"/>
              <a:t> </a:t>
            </a:r>
            <a:r>
              <a:rPr dirty="0" sz="7400" spc="-965"/>
              <a:t>wasn’t</a:t>
            </a:r>
            <a:r>
              <a:rPr dirty="0" sz="7400" spc="-1320"/>
              <a:t> </a:t>
            </a:r>
            <a:r>
              <a:rPr dirty="0" sz="7400" spc="-620"/>
              <a:t>until</a:t>
            </a:r>
            <a:r>
              <a:rPr dirty="0" sz="7400" spc="-1320"/>
              <a:t> </a:t>
            </a:r>
            <a:r>
              <a:rPr dirty="0" sz="7400" spc="-1814"/>
              <a:t>I</a:t>
            </a:r>
            <a:r>
              <a:rPr dirty="0" sz="7400" spc="-1320"/>
              <a:t> </a:t>
            </a:r>
            <a:r>
              <a:rPr dirty="0" sz="7400" spc="-770"/>
              <a:t>found</a:t>
            </a:r>
            <a:r>
              <a:rPr dirty="0" sz="7400" spc="-1315"/>
              <a:t> </a:t>
            </a:r>
            <a:r>
              <a:rPr dirty="0" sz="7400" spc="-790"/>
              <a:t>myself</a:t>
            </a:r>
            <a:r>
              <a:rPr dirty="0" sz="7400" spc="-1320"/>
              <a:t> </a:t>
            </a:r>
            <a:r>
              <a:rPr dirty="0" sz="7400" spc="-1370"/>
              <a:t>a</a:t>
            </a:r>
            <a:r>
              <a:rPr dirty="0" sz="7400" spc="-1320"/>
              <a:t> </a:t>
            </a:r>
            <a:r>
              <a:rPr dirty="0" sz="7400" spc="-935"/>
              <a:t>mentor..</a:t>
            </a:r>
            <a:endParaRPr sz="7400"/>
          </a:p>
        </p:txBody>
      </p:sp>
      <p:sp>
        <p:nvSpPr>
          <p:cNvPr id="3" name="object 3"/>
          <p:cNvSpPr/>
          <p:nvPr/>
        </p:nvSpPr>
        <p:spPr>
          <a:xfrm>
            <a:off x="1054638" y="1831148"/>
            <a:ext cx="7476746" cy="75206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49930" y="1757852"/>
            <a:ext cx="7686163" cy="77928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11616" y="2741130"/>
            <a:ext cx="439778" cy="4397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511616" y="4856248"/>
            <a:ext cx="439778" cy="4397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511616" y="8028937"/>
            <a:ext cx="439778" cy="439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10301122" y="2468899"/>
            <a:ext cx="9199245" cy="61931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5750" spc="-18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EVERYTHING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55">
                <a:latin typeface="Verdana"/>
                <a:cs typeface="Verdana"/>
              </a:rPr>
              <a:t>Changed</a:t>
            </a:r>
            <a:endParaRPr sz="57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7200">
              <a:latin typeface="Times New Roman"/>
              <a:cs typeface="Times New Roman"/>
            </a:endParaRPr>
          </a:p>
          <a:p>
            <a:pPr marL="12700" marR="352425">
              <a:lnSpc>
                <a:spcPct val="120700"/>
              </a:lnSpc>
            </a:pPr>
            <a:r>
              <a:rPr dirty="0" sz="5750" spc="-355">
                <a:latin typeface="Verdana"/>
                <a:cs typeface="Verdana"/>
              </a:rPr>
              <a:t>If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315">
                <a:latin typeface="Verdana"/>
                <a:cs typeface="Verdana"/>
              </a:rPr>
              <a:t>you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240">
                <a:latin typeface="Verdana"/>
                <a:cs typeface="Verdana"/>
              </a:rPr>
              <a:t>solve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40">
                <a:latin typeface="Verdana"/>
                <a:cs typeface="Verdana"/>
              </a:rPr>
              <a:t>DEEP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310">
                <a:latin typeface="Verdana"/>
                <a:cs typeface="Verdana"/>
              </a:rPr>
              <a:t>problems  </a:t>
            </a:r>
            <a:r>
              <a:rPr dirty="0" sz="5750" spc="-315">
                <a:latin typeface="Verdana"/>
                <a:cs typeface="Verdana"/>
              </a:rPr>
              <a:t>you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470">
                <a:latin typeface="Verdana"/>
                <a:cs typeface="Verdana"/>
              </a:rPr>
              <a:t>can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455">
                <a:latin typeface="Verdana"/>
                <a:cs typeface="Verdana"/>
              </a:rPr>
              <a:t>charge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220">
                <a:latin typeface="Verdana"/>
                <a:cs typeface="Verdana"/>
              </a:rPr>
              <a:t>HIGH</a:t>
            </a:r>
            <a:r>
              <a:rPr dirty="0" sz="5750" spc="-935">
                <a:latin typeface="Verdana"/>
                <a:cs typeface="Verdana"/>
              </a:rPr>
              <a:t> </a:t>
            </a:r>
            <a:r>
              <a:rPr dirty="0" sz="5750" spc="-360">
                <a:latin typeface="Verdana"/>
                <a:cs typeface="Verdana"/>
              </a:rPr>
              <a:t>Fee’s</a:t>
            </a:r>
            <a:endParaRPr sz="57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4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5750" spc="-805">
                <a:latin typeface="Verdana"/>
                <a:cs typeface="Verdana"/>
              </a:rPr>
              <a:t>I </a:t>
            </a:r>
            <a:r>
              <a:rPr dirty="0" sz="5750" spc="-175">
                <a:latin typeface="Verdana"/>
                <a:cs typeface="Verdana"/>
              </a:rPr>
              <a:t>finally</a:t>
            </a:r>
            <a:r>
              <a:rPr dirty="0" sz="5750" spc="-1585">
                <a:latin typeface="Verdana"/>
                <a:cs typeface="Verdana"/>
              </a:rPr>
              <a:t> </a:t>
            </a:r>
            <a:r>
              <a:rPr dirty="0" sz="5750" spc="-450">
                <a:latin typeface="Verdana"/>
                <a:cs typeface="Verdana"/>
              </a:rPr>
              <a:t>became </a:t>
            </a:r>
            <a:r>
              <a:rPr dirty="0" sz="5750" spc="-260">
                <a:latin typeface="Verdana"/>
                <a:cs typeface="Verdana"/>
              </a:rPr>
              <a:t>comfortable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301122" y="8814256"/>
            <a:ext cx="8315325" cy="9055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750" spc="-755" b="1">
                <a:latin typeface="Verdana"/>
                <a:cs typeface="Verdana"/>
              </a:rPr>
              <a:t>charging</a:t>
            </a:r>
            <a:r>
              <a:rPr dirty="0" sz="5750" spc="-1045" b="1">
                <a:latin typeface="Verdana"/>
                <a:cs typeface="Verdana"/>
              </a:rPr>
              <a:t> </a:t>
            </a:r>
            <a:r>
              <a:rPr dirty="0" sz="5750" spc="-455">
                <a:latin typeface="Verdana"/>
                <a:cs typeface="Verdana"/>
              </a:rPr>
              <a:t>more</a:t>
            </a:r>
            <a:r>
              <a:rPr dirty="0" sz="5750" spc="-944">
                <a:latin typeface="Verdana"/>
                <a:cs typeface="Verdana"/>
              </a:rPr>
              <a:t> </a:t>
            </a:r>
            <a:r>
              <a:rPr dirty="0" sz="5750" spc="-409">
                <a:latin typeface="Verdana"/>
                <a:cs typeface="Verdana"/>
              </a:rPr>
              <a:t>than</a:t>
            </a:r>
            <a:r>
              <a:rPr dirty="0" sz="5750" spc="-944">
                <a:latin typeface="Verdana"/>
                <a:cs typeface="Verdana"/>
              </a:rPr>
              <a:t> </a:t>
            </a:r>
            <a:r>
              <a:rPr dirty="0" sz="5750" spc="-585">
                <a:latin typeface="Verdana"/>
                <a:cs typeface="Verdana"/>
              </a:rPr>
              <a:t>$1000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97710" y="9406908"/>
            <a:ext cx="5240020" cy="1596390"/>
          </a:xfrm>
          <a:prstGeom prst="rect">
            <a:avLst/>
          </a:prstGeom>
        </p:spPr>
        <p:txBody>
          <a:bodyPr wrap="square" lIns="0" tIns="134620" rIns="0" bIns="0" rtlCol="0" vert="horz">
            <a:spAutoFit/>
          </a:bodyPr>
          <a:lstStyle/>
          <a:p>
            <a:pPr algn="ctr" marL="7620">
              <a:lnSpc>
                <a:spcPct val="100000"/>
              </a:lnSpc>
              <a:spcBef>
                <a:spcPts val="1060"/>
              </a:spcBef>
            </a:pPr>
            <a:r>
              <a:rPr dirty="0" sz="4350" spc="-615" b="1">
                <a:latin typeface="Verdana"/>
                <a:cs typeface="Verdana"/>
              </a:rPr>
              <a:t>Dan</a:t>
            </a:r>
            <a:r>
              <a:rPr dirty="0" sz="4350" spc="-785" b="1">
                <a:latin typeface="Verdana"/>
                <a:cs typeface="Verdana"/>
              </a:rPr>
              <a:t> </a:t>
            </a:r>
            <a:r>
              <a:rPr dirty="0" sz="4350" spc="-459" b="1">
                <a:latin typeface="Verdana"/>
                <a:cs typeface="Verdana"/>
              </a:rPr>
              <a:t>Sullivan</a:t>
            </a:r>
            <a:endParaRPr sz="435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960"/>
              </a:spcBef>
            </a:pPr>
            <a:r>
              <a:rPr dirty="0" sz="4350" spc="-200">
                <a:latin typeface="Verdana"/>
                <a:cs typeface="Verdana"/>
              </a:rPr>
              <a:t>CEO, </a:t>
            </a:r>
            <a:r>
              <a:rPr dirty="0" sz="4350" spc="-280">
                <a:latin typeface="Verdana"/>
                <a:cs typeface="Verdana"/>
              </a:rPr>
              <a:t>Strategic</a:t>
            </a:r>
            <a:r>
              <a:rPr dirty="0" sz="4350" spc="-1270">
                <a:latin typeface="Verdana"/>
                <a:cs typeface="Verdana"/>
              </a:rPr>
              <a:t> </a:t>
            </a:r>
            <a:r>
              <a:rPr dirty="0" sz="4350" spc="-210">
                <a:latin typeface="Verdana"/>
                <a:cs typeface="Verdana"/>
              </a:rPr>
              <a:t>Coach</a:t>
            </a:r>
            <a:endParaRPr sz="43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82530" y="364252"/>
            <a:ext cx="16344265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1814"/>
              <a:t>I </a:t>
            </a:r>
            <a:r>
              <a:rPr dirty="0" sz="7400" spc="-1010"/>
              <a:t>now </a:t>
            </a:r>
            <a:r>
              <a:rPr dirty="0" sz="7400" spc="-1080"/>
              <a:t>charge </a:t>
            </a:r>
            <a:r>
              <a:rPr dirty="0" sz="7400" spc="-1065"/>
              <a:t>upwards </a:t>
            </a:r>
            <a:r>
              <a:rPr dirty="0" sz="7400" spc="-360"/>
              <a:t>of</a:t>
            </a:r>
            <a:r>
              <a:rPr dirty="0" sz="7400" spc="-1664"/>
              <a:t> </a:t>
            </a:r>
            <a:r>
              <a:rPr dirty="0" sz="7400" spc="-1165"/>
              <a:t>$120,000/year</a:t>
            </a:r>
            <a:endParaRPr sz="7400"/>
          </a:p>
        </p:txBody>
      </p:sp>
      <p:sp>
        <p:nvSpPr>
          <p:cNvPr id="3" name="object 3"/>
          <p:cNvSpPr/>
          <p:nvPr/>
        </p:nvSpPr>
        <p:spPr>
          <a:xfrm>
            <a:off x="4331805" y="2104344"/>
            <a:ext cx="11440489" cy="76251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227096" y="2031048"/>
            <a:ext cx="11649907" cy="78973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12828" y="795652"/>
            <a:ext cx="12291060" cy="230822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2263775" marR="5080" indent="-2251710">
              <a:lnSpc>
                <a:spcPct val="119800"/>
              </a:lnSpc>
              <a:spcBef>
                <a:spcPts val="95"/>
              </a:spcBef>
            </a:pPr>
            <a:r>
              <a:rPr dirty="0" sz="6250" spc="-710"/>
              <a:t>Coaching, </a:t>
            </a:r>
            <a:r>
              <a:rPr dirty="0" sz="6250" spc="-625"/>
              <a:t>Consulting</a:t>
            </a:r>
            <a:r>
              <a:rPr dirty="0" sz="6250" spc="-1655"/>
              <a:t> </a:t>
            </a:r>
            <a:r>
              <a:rPr dirty="0" sz="6250" spc="-1010"/>
              <a:t>&amp; </a:t>
            </a:r>
            <a:r>
              <a:rPr dirty="0" sz="6250" spc="-810"/>
              <a:t>E-Learning  </a:t>
            </a:r>
            <a:r>
              <a:rPr dirty="0" sz="6250" spc="-840"/>
              <a:t>Industry </a:t>
            </a:r>
            <a:r>
              <a:rPr dirty="0" sz="6250" spc="-575"/>
              <a:t>is</a:t>
            </a:r>
            <a:r>
              <a:rPr dirty="0" sz="6250" spc="-1400"/>
              <a:t> </a:t>
            </a:r>
            <a:r>
              <a:rPr dirty="0" sz="6250" spc="-640"/>
              <a:t>BOOMING</a:t>
            </a:r>
            <a:endParaRPr sz="6250"/>
          </a:p>
        </p:txBody>
      </p:sp>
      <p:sp>
        <p:nvSpPr>
          <p:cNvPr id="3" name="object 3"/>
          <p:cNvSpPr/>
          <p:nvPr/>
        </p:nvSpPr>
        <p:spPr>
          <a:xfrm>
            <a:off x="5929076" y="3876206"/>
            <a:ext cx="8659380" cy="62406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60858" y="4747447"/>
            <a:ext cx="8795910" cy="54892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43249" y="3579023"/>
            <a:ext cx="15427960" cy="363791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-16510">
              <a:lnSpc>
                <a:spcPct val="119700"/>
              </a:lnSpc>
              <a:spcBef>
                <a:spcPts val="100"/>
              </a:spcBef>
            </a:pPr>
            <a:r>
              <a:rPr dirty="0" sz="6600" spc="-305" b="0">
                <a:latin typeface="Verdana"/>
                <a:cs typeface="Verdana"/>
              </a:rPr>
              <a:t>Using </a:t>
            </a:r>
            <a:r>
              <a:rPr dirty="0" sz="6600" spc="-670" b="0">
                <a:latin typeface="Verdana"/>
                <a:cs typeface="Verdana"/>
              </a:rPr>
              <a:t>my </a:t>
            </a:r>
            <a:r>
              <a:rPr dirty="0" sz="6600" spc="-405" b="0">
                <a:latin typeface="Verdana"/>
                <a:cs typeface="Verdana"/>
              </a:rPr>
              <a:t>proven </a:t>
            </a:r>
            <a:r>
              <a:rPr dirty="0" sz="6600" spc="-484" b="0">
                <a:latin typeface="Verdana"/>
                <a:cs typeface="Verdana"/>
              </a:rPr>
              <a:t>Framework </a:t>
            </a:r>
            <a:r>
              <a:rPr dirty="0" sz="6600" spc="-509" b="0">
                <a:latin typeface="Verdana"/>
                <a:cs typeface="Verdana"/>
              </a:rPr>
              <a:t>I’ve </a:t>
            </a:r>
            <a:r>
              <a:rPr dirty="0" sz="6600" spc="-405" b="0">
                <a:latin typeface="Verdana"/>
                <a:cs typeface="Verdana"/>
              </a:rPr>
              <a:t>been  </a:t>
            </a:r>
            <a:r>
              <a:rPr dirty="0" sz="6600" spc="-330" b="0">
                <a:latin typeface="Verdana"/>
                <a:cs typeface="Verdana"/>
              </a:rPr>
              <a:t>able</a:t>
            </a:r>
            <a:r>
              <a:rPr dirty="0" sz="6600" spc="-1075" b="0">
                <a:latin typeface="Verdana"/>
                <a:cs typeface="Verdana"/>
              </a:rPr>
              <a:t> </a:t>
            </a:r>
            <a:r>
              <a:rPr dirty="0" sz="6600" spc="-114" b="0">
                <a:latin typeface="Verdana"/>
                <a:cs typeface="Verdana"/>
              </a:rPr>
              <a:t>to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254" b="0">
                <a:latin typeface="Verdana"/>
                <a:cs typeface="Verdana"/>
              </a:rPr>
              <a:t>help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459" b="0">
                <a:latin typeface="Verdana"/>
                <a:cs typeface="Verdana"/>
              </a:rPr>
              <a:t>several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5" b="0">
                <a:latin typeface="Verdana"/>
                <a:cs typeface="Verdana"/>
              </a:rPr>
              <a:t>of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670" b="0">
                <a:latin typeface="Verdana"/>
                <a:cs typeface="Verdana"/>
              </a:rPr>
              <a:t>my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380" b="0">
                <a:latin typeface="Verdana"/>
                <a:cs typeface="Verdana"/>
              </a:rPr>
              <a:t>students</a:t>
            </a:r>
            <a:r>
              <a:rPr dirty="0" sz="6600" spc="-1075" b="0">
                <a:latin typeface="Verdana"/>
                <a:cs typeface="Verdana"/>
              </a:rPr>
              <a:t> </a:t>
            </a:r>
            <a:r>
              <a:rPr dirty="0" sz="6600" spc="-425" b="0">
                <a:latin typeface="Verdana"/>
                <a:cs typeface="Verdana"/>
              </a:rPr>
              <a:t>launch  </a:t>
            </a:r>
            <a:r>
              <a:rPr dirty="0" sz="6600" spc="-1255"/>
              <a:t>7</a:t>
            </a:r>
            <a:r>
              <a:rPr dirty="0" sz="6600" spc="-1180"/>
              <a:t> </a:t>
            </a:r>
            <a:r>
              <a:rPr dirty="0" sz="6600" spc="-844"/>
              <a:t>Figure</a:t>
            </a:r>
            <a:r>
              <a:rPr dirty="0" sz="6600" spc="-1180"/>
              <a:t> </a:t>
            </a:r>
            <a:r>
              <a:rPr dirty="0" sz="6600" spc="-505" b="0">
                <a:latin typeface="Verdana"/>
                <a:cs typeface="Verdana"/>
              </a:rPr>
              <a:t>and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484" b="0">
                <a:latin typeface="Verdana"/>
                <a:cs typeface="Verdana"/>
              </a:rPr>
              <a:t>even</a:t>
            </a:r>
            <a:r>
              <a:rPr dirty="0" sz="6600" spc="-1070" b="0">
                <a:latin typeface="Verdana"/>
                <a:cs typeface="Verdana"/>
              </a:rPr>
              <a:t> </a:t>
            </a:r>
            <a:r>
              <a:rPr dirty="0" sz="6600" spc="-860"/>
              <a:t>8</a:t>
            </a:r>
            <a:r>
              <a:rPr dirty="0" sz="6600" spc="-1180"/>
              <a:t> </a:t>
            </a:r>
            <a:r>
              <a:rPr dirty="0" sz="6600" spc="-844"/>
              <a:t>Figure</a:t>
            </a:r>
            <a:r>
              <a:rPr dirty="0" sz="6600" spc="-1180"/>
              <a:t> </a:t>
            </a:r>
            <a:r>
              <a:rPr dirty="0" sz="6600" spc="-445" b="0">
                <a:latin typeface="Verdana"/>
                <a:cs typeface="Verdana"/>
              </a:rPr>
              <a:t>Businesses</a:t>
            </a:r>
            <a:endParaRPr sz="6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83796" y="2884456"/>
            <a:ext cx="10052050" cy="670136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27573" y="165305"/>
            <a:ext cx="14999335" cy="214058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20700"/>
              </a:lnSpc>
              <a:spcBef>
                <a:spcPts val="95"/>
              </a:spcBef>
            </a:pPr>
            <a:r>
              <a:rPr dirty="0" sz="5750" spc="-710"/>
              <a:t>Tony</a:t>
            </a:r>
            <a:r>
              <a:rPr dirty="0" sz="5750" spc="-1035"/>
              <a:t> </a:t>
            </a:r>
            <a:r>
              <a:rPr dirty="0" sz="5750" spc="-525"/>
              <a:t>is</a:t>
            </a:r>
            <a:r>
              <a:rPr dirty="0" sz="5750" spc="-1030"/>
              <a:t> </a:t>
            </a:r>
            <a:r>
              <a:rPr dirty="0" sz="5750" spc="-785"/>
              <a:t>now</a:t>
            </a:r>
            <a:r>
              <a:rPr dirty="0" sz="5750" spc="-1030"/>
              <a:t> </a:t>
            </a:r>
            <a:r>
              <a:rPr dirty="0" sz="5750" spc="-765"/>
              <a:t>Earning</a:t>
            </a:r>
            <a:r>
              <a:rPr dirty="0" sz="5750" spc="-1035"/>
              <a:t> </a:t>
            </a:r>
            <a:r>
              <a:rPr dirty="0" sz="5750" spc="-800"/>
              <a:t>$50,000/month</a:t>
            </a:r>
            <a:r>
              <a:rPr dirty="0" sz="5750" spc="-1030"/>
              <a:t> </a:t>
            </a:r>
            <a:r>
              <a:rPr dirty="0" sz="5750" spc="-540"/>
              <a:t>by</a:t>
            </a:r>
            <a:r>
              <a:rPr dirty="0" sz="5750" spc="-1030"/>
              <a:t> </a:t>
            </a:r>
            <a:r>
              <a:rPr dirty="0" sz="5750" spc="-645"/>
              <a:t>taking  </a:t>
            </a:r>
            <a:r>
              <a:rPr dirty="0" sz="5750" spc="-475"/>
              <a:t>His</a:t>
            </a:r>
            <a:r>
              <a:rPr dirty="0" sz="5750" spc="-1030"/>
              <a:t> </a:t>
            </a:r>
            <a:r>
              <a:rPr dirty="0" sz="5750" spc="-645"/>
              <a:t>Financial</a:t>
            </a:r>
            <a:r>
              <a:rPr dirty="0" sz="5750" spc="-1025"/>
              <a:t> </a:t>
            </a:r>
            <a:r>
              <a:rPr dirty="0" sz="5750" spc="-635"/>
              <a:t>Consultancy</a:t>
            </a:r>
            <a:r>
              <a:rPr dirty="0" sz="5750" spc="-1025"/>
              <a:t> </a:t>
            </a:r>
            <a:r>
              <a:rPr dirty="0" sz="5750" spc="-490"/>
              <a:t>Online</a:t>
            </a:r>
            <a:endParaRPr sz="5750"/>
          </a:p>
        </p:txBody>
      </p:sp>
      <p:sp>
        <p:nvSpPr>
          <p:cNvPr id="4" name="object 4"/>
          <p:cNvSpPr/>
          <p:nvPr/>
        </p:nvSpPr>
        <p:spPr>
          <a:xfrm>
            <a:off x="11947175" y="2784773"/>
            <a:ext cx="6907915" cy="69007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202932" y="2533131"/>
            <a:ext cx="8365581" cy="595311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41255" y="366658"/>
            <a:ext cx="9138454" cy="51403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36546" y="293394"/>
            <a:ext cx="9347872" cy="54126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631426" y="5916506"/>
            <a:ext cx="8376142" cy="51508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2711" y="2073625"/>
            <a:ext cx="7675577" cy="89168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298002" y="2000326"/>
            <a:ext cx="7885006" cy="91891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137043" y="284263"/>
            <a:ext cx="7264930" cy="54487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793628" y="886622"/>
            <a:ext cx="6040755" cy="1207135"/>
          </a:xfrm>
          <a:custGeom>
            <a:avLst/>
            <a:gdLst/>
            <a:ahLst/>
            <a:cxnLst/>
            <a:rect l="l" t="t" r="r" b="b"/>
            <a:pathLst>
              <a:path w="6040755" h="1207135">
                <a:moveTo>
                  <a:pt x="0" y="0"/>
                </a:moveTo>
                <a:lnTo>
                  <a:pt x="5999515" y="1198382"/>
                </a:lnTo>
                <a:lnTo>
                  <a:pt x="6040587" y="1206586"/>
                </a:lnTo>
              </a:path>
            </a:pathLst>
          </a:custGeom>
          <a:ln w="83767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5761196" y="1924821"/>
            <a:ext cx="352425" cy="320675"/>
          </a:xfrm>
          <a:custGeom>
            <a:avLst/>
            <a:gdLst/>
            <a:ahLst/>
            <a:cxnLst/>
            <a:rect l="l" t="t" r="r" b="b"/>
            <a:pathLst>
              <a:path w="352425" h="320675">
                <a:moveTo>
                  <a:pt x="63977" y="0"/>
                </a:moveTo>
                <a:lnTo>
                  <a:pt x="0" y="320367"/>
                </a:lnTo>
                <a:lnTo>
                  <a:pt x="352345" y="224171"/>
                </a:lnTo>
                <a:lnTo>
                  <a:pt x="63977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27512" y="427077"/>
            <a:ext cx="6273165" cy="905510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750" spc="-580"/>
              <a:t>Sylvia </a:t>
            </a:r>
            <a:r>
              <a:rPr dirty="0" sz="5750" spc="-445"/>
              <a:t>hit</a:t>
            </a:r>
            <a:r>
              <a:rPr dirty="0" sz="5750" spc="-1450"/>
              <a:t> </a:t>
            </a:r>
            <a:r>
              <a:rPr dirty="0" sz="5750" spc="-1085"/>
              <a:t>7 </a:t>
            </a:r>
            <a:r>
              <a:rPr dirty="0" sz="5750" spc="-765"/>
              <a:t>Figures!</a:t>
            </a:r>
            <a:endParaRPr sz="5750"/>
          </a:p>
        </p:txBody>
      </p:sp>
      <p:sp>
        <p:nvSpPr>
          <p:cNvPr id="8" name="object 8"/>
          <p:cNvSpPr/>
          <p:nvPr/>
        </p:nvSpPr>
        <p:spPr>
          <a:xfrm>
            <a:off x="11176413" y="5909158"/>
            <a:ext cx="7534304" cy="50216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071704" y="5835864"/>
            <a:ext cx="7743722" cy="52938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93558" y="1635416"/>
            <a:ext cx="10353040" cy="56172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81025">
              <a:lnSpc>
                <a:spcPct val="119900"/>
              </a:lnSpc>
              <a:spcBef>
                <a:spcPts val="95"/>
              </a:spcBef>
            </a:pPr>
            <a:r>
              <a:rPr dirty="0" sz="5100" spc="-395">
                <a:latin typeface="Verdana"/>
                <a:cs typeface="Verdana"/>
              </a:rPr>
              <a:t>“I</a:t>
            </a:r>
            <a:r>
              <a:rPr dirty="0" sz="5100" spc="-835">
                <a:latin typeface="Verdana"/>
                <a:cs typeface="Verdana"/>
              </a:rPr>
              <a:t> </a:t>
            </a:r>
            <a:r>
              <a:rPr dirty="0" sz="5100" spc="-355">
                <a:latin typeface="Verdana"/>
                <a:cs typeface="Verdana"/>
              </a:rPr>
              <a:t>Launched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204">
                <a:latin typeface="Verdana"/>
                <a:cs typeface="Verdana"/>
              </a:rPr>
              <a:t>My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240">
                <a:latin typeface="Verdana"/>
                <a:cs typeface="Verdana"/>
              </a:rPr>
              <a:t>First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650" b="1">
                <a:latin typeface="Verdana"/>
                <a:cs typeface="Verdana"/>
              </a:rPr>
              <a:t>$3,000</a:t>
            </a:r>
            <a:r>
              <a:rPr dirty="0" sz="5100" spc="-915" b="1">
                <a:latin typeface="Verdana"/>
                <a:cs typeface="Verdana"/>
              </a:rPr>
              <a:t> </a:t>
            </a:r>
            <a:r>
              <a:rPr dirty="0" sz="5100" spc="-370" b="1">
                <a:latin typeface="Verdana"/>
                <a:cs typeface="Verdana"/>
              </a:rPr>
              <a:t>Offer  </a:t>
            </a:r>
            <a:r>
              <a:rPr dirty="0" sz="5100" spc="-765" b="1">
                <a:latin typeface="Verdana"/>
                <a:cs typeface="Verdana"/>
              </a:rPr>
              <a:t>From</a:t>
            </a:r>
            <a:r>
              <a:rPr dirty="0" sz="5100" spc="-915" b="1">
                <a:latin typeface="Verdana"/>
                <a:cs typeface="Verdana"/>
              </a:rPr>
              <a:t> </a:t>
            </a:r>
            <a:r>
              <a:rPr dirty="0" sz="5100" spc="-695" b="1">
                <a:latin typeface="Verdana"/>
                <a:cs typeface="Verdana"/>
              </a:rPr>
              <a:t>Scratch</a:t>
            </a:r>
            <a:r>
              <a:rPr dirty="0" sz="5100" spc="-775" b="1">
                <a:latin typeface="Verdana"/>
                <a:cs typeface="Verdana"/>
              </a:rPr>
              <a:t> </a:t>
            </a:r>
            <a:r>
              <a:rPr dirty="0" sz="5100" spc="-110">
                <a:latin typeface="Verdana"/>
                <a:cs typeface="Verdana"/>
              </a:rPr>
              <a:t>And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345">
                <a:latin typeface="Verdana"/>
                <a:cs typeface="Verdana"/>
              </a:rPr>
              <a:t>Generated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-210">
                <a:latin typeface="Verdana"/>
                <a:cs typeface="Verdana"/>
              </a:rPr>
              <a:t>Over</a:t>
            </a:r>
            <a:endParaRPr sz="5100">
              <a:latin typeface="Verdana"/>
              <a:cs typeface="Verdana"/>
            </a:endParaRPr>
          </a:p>
          <a:p>
            <a:pPr marL="12700" marR="5080">
              <a:lnSpc>
                <a:spcPct val="119900"/>
              </a:lnSpc>
            </a:pPr>
            <a:r>
              <a:rPr dirty="0" sz="5100" spc="-320">
                <a:latin typeface="Verdana"/>
                <a:cs typeface="Verdana"/>
              </a:rPr>
              <a:t>$30,000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560">
                <a:latin typeface="Verdana"/>
                <a:cs typeface="Verdana"/>
              </a:rPr>
              <a:t>In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-500">
                <a:latin typeface="Verdana"/>
                <a:cs typeface="Verdana"/>
              </a:rPr>
              <a:t>Sales.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10">
                <a:latin typeface="Verdana"/>
                <a:cs typeface="Verdana"/>
              </a:rPr>
              <a:t>Now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5">
                <a:latin typeface="Verdana"/>
                <a:cs typeface="Verdana"/>
              </a:rPr>
              <a:t>With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345">
                <a:latin typeface="Verdana"/>
                <a:cs typeface="Verdana"/>
              </a:rPr>
              <a:t>Shaqir’s  </a:t>
            </a:r>
            <a:r>
              <a:rPr dirty="0" sz="5100" spc="-80">
                <a:latin typeface="Verdana"/>
                <a:cs typeface="Verdana"/>
              </a:rPr>
              <a:t>Help</a:t>
            </a:r>
            <a:r>
              <a:rPr dirty="0" sz="5100" spc="-835">
                <a:latin typeface="Verdana"/>
                <a:cs typeface="Verdana"/>
              </a:rPr>
              <a:t> </a:t>
            </a:r>
            <a:r>
              <a:rPr dirty="0" sz="5100" spc="-155">
                <a:latin typeface="Verdana"/>
                <a:cs typeface="Verdana"/>
              </a:rPr>
              <a:t>I’ll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360">
                <a:latin typeface="Verdana"/>
                <a:cs typeface="Verdana"/>
              </a:rPr>
              <a:t>Be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270">
                <a:latin typeface="Verdana"/>
                <a:cs typeface="Verdana"/>
              </a:rPr>
              <a:t>Creating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105">
                <a:latin typeface="Verdana"/>
                <a:cs typeface="Verdana"/>
              </a:rPr>
              <a:t>An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260">
                <a:latin typeface="Verdana"/>
                <a:cs typeface="Verdana"/>
              </a:rPr>
              <a:t>Automated  </a:t>
            </a:r>
            <a:r>
              <a:rPr dirty="0" sz="5100" spc="-250">
                <a:latin typeface="Verdana"/>
                <a:cs typeface="Verdana"/>
              </a:rPr>
              <a:t>Webinar </a:t>
            </a:r>
            <a:r>
              <a:rPr dirty="0" sz="5100" spc="-260">
                <a:latin typeface="Verdana"/>
                <a:cs typeface="Verdana"/>
              </a:rPr>
              <a:t>To </a:t>
            </a:r>
            <a:r>
              <a:rPr dirty="0" sz="5100" spc="-315">
                <a:latin typeface="Verdana"/>
                <a:cs typeface="Verdana"/>
              </a:rPr>
              <a:t>Create </a:t>
            </a:r>
            <a:r>
              <a:rPr dirty="0" sz="5100" spc="-105">
                <a:latin typeface="Verdana"/>
                <a:cs typeface="Verdana"/>
              </a:rPr>
              <a:t>This </a:t>
            </a:r>
            <a:r>
              <a:rPr dirty="0" sz="5100" spc="-375">
                <a:latin typeface="Verdana"/>
                <a:cs typeface="Verdana"/>
              </a:rPr>
              <a:t>Every  </a:t>
            </a:r>
            <a:r>
              <a:rPr dirty="0" sz="5100" spc="-204">
                <a:latin typeface="Verdana"/>
                <a:cs typeface="Verdana"/>
              </a:rPr>
              <a:t>Month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245">
                <a:latin typeface="Verdana"/>
                <a:cs typeface="Verdana"/>
              </a:rPr>
              <a:t>Passively”</a:t>
            </a:r>
            <a:endParaRPr sz="51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48515" y="8542013"/>
            <a:ext cx="8899525" cy="6165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3850" spc="-340" b="1">
                <a:solidFill>
                  <a:srgbClr val="990000"/>
                </a:solidFill>
                <a:latin typeface="Verdana"/>
                <a:cs typeface="Verdana"/>
              </a:rPr>
              <a:t>—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530" b="1">
                <a:solidFill>
                  <a:srgbClr val="990000"/>
                </a:solidFill>
                <a:latin typeface="Verdana"/>
                <a:cs typeface="Verdana"/>
              </a:rPr>
              <a:t>Ray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560" b="1">
                <a:solidFill>
                  <a:srgbClr val="990000"/>
                </a:solidFill>
                <a:latin typeface="Verdana"/>
                <a:cs typeface="Verdana"/>
              </a:rPr>
              <a:t>Hassan,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340" b="1">
                <a:solidFill>
                  <a:srgbClr val="990000"/>
                </a:solidFill>
                <a:latin typeface="Verdana"/>
                <a:cs typeface="Verdana"/>
              </a:rPr>
              <a:t>UK</a:t>
            </a:r>
            <a:r>
              <a:rPr dirty="0" sz="3850" spc="-685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330" b="1">
                <a:solidFill>
                  <a:srgbClr val="990000"/>
                </a:solidFill>
                <a:latin typeface="Verdana"/>
                <a:cs typeface="Verdana"/>
              </a:rPr>
              <a:t>Lifestyle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505" b="1">
                <a:solidFill>
                  <a:srgbClr val="990000"/>
                </a:solidFill>
                <a:latin typeface="Verdana"/>
                <a:cs typeface="Verdana"/>
              </a:rPr>
              <a:t>Entrepreneur</a:t>
            </a:r>
            <a:endParaRPr sz="385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934296" y="1644777"/>
            <a:ext cx="7455636" cy="7455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66297" y="3230761"/>
            <a:ext cx="16520160" cy="44653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43815" marR="23495">
              <a:lnSpc>
                <a:spcPct val="120400"/>
              </a:lnSpc>
              <a:spcBef>
                <a:spcPts val="90"/>
              </a:spcBef>
            </a:pPr>
            <a:r>
              <a:rPr dirty="0" sz="6050" spc="-215">
                <a:latin typeface="Verdana"/>
                <a:cs typeface="Verdana"/>
              </a:rPr>
              <a:t>What</a:t>
            </a:r>
            <a:r>
              <a:rPr dirty="0" sz="6050" spc="-975">
                <a:latin typeface="Verdana"/>
                <a:cs typeface="Verdana"/>
              </a:rPr>
              <a:t> </a:t>
            </a:r>
            <a:r>
              <a:rPr dirty="0" sz="6050" spc="140">
                <a:latin typeface="Verdana"/>
                <a:cs typeface="Verdana"/>
              </a:rPr>
              <a:t>if</a:t>
            </a:r>
            <a:r>
              <a:rPr dirty="0" sz="6050" spc="-969">
                <a:latin typeface="Verdana"/>
                <a:cs typeface="Verdana"/>
              </a:rPr>
              <a:t> </a:t>
            </a:r>
            <a:r>
              <a:rPr dirty="0" sz="6050" spc="-325">
                <a:latin typeface="Verdana"/>
                <a:cs typeface="Verdana"/>
              </a:rPr>
              <a:t>you</a:t>
            </a:r>
            <a:r>
              <a:rPr dirty="0" sz="6050" spc="-969">
                <a:latin typeface="Verdana"/>
                <a:cs typeface="Verdana"/>
              </a:rPr>
              <a:t> </a:t>
            </a:r>
            <a:r>
              <a:rPr dirty="0" sz="6050" spc="-170">
                <a:latin typeface="Verdana"/>
                <a:cs typeface="Verdana"/>
              </a:rPr>
              <a:t>could</a:t>
            </a:r>
            <a:r>
              <a:rPr dirty="0" sz="6050" spc="-969">
                <a:latin typeface="Verdana"/>
                <a:cs typeface="Verdana"/>
              </a:rPr>
              <a:t> </a:t>
            </a:r>
            <a:r>
              <a:rPr dirty="0" sz="6050" spc="-780" b="1">
                <a:latin typeface="Verdana"/>
                <a:cs typeface="Verdana"/>
              </a:rPr>
              <a:t>systemise</a:t>
            </a:r>
            <a:r>
              <a:rPr dirty="0" sz="6050" spc="-910" b="1">
                <a:latin typeface="Verdana"/>
                <a:cs typeface="Verdana"/>
              </a:rPr>
              <a:t> </a:t>
            </a:r>
            <a:r>
              <a:rPr dirty="0" sz="6050" spc="-305">
                <a:latin typeface="Verdana"/>
                <a:cs typeface="Verdana"/>
              </a:rPr>
              <a:t>the</a:t>
            </a:r>
            <a:r>
              <a:rPr dirty="0" sz="6050" spc="-969">
                <a:latin typeface="Verdana"/>
                <a:cs typeface="Verdana"/>
              </a:rPr>
              <a:t> </a:t>
            </a:r>
            <a:r>
              <a:rPr dirty="0" sz="6050" spc="-295">
                <a:latin typeface="Verdana"/>
                <a:cs typeface="Verdana"/>
              </a:rPr>
              <a:t>entire</a:t>
            </a:r>
            <a:r>
              <a:rPr dirty="0" sz="6050" spc="-969">
                <a:latin typeface="Verdana"/>
                <a:cs typeface="Verdana"/>
              </a:rPr>
              <a:t> </a:t>
            </a:r>
            <a:r>
              <a:rPr dirty="0" sz="6050" spc="-390">
                <a:latin typeface="Verdana"/>
                <a:cs typeface="Verdana"/>
              </a:rPr>
              <a:t>customer  </a:t>
            </a:r>
            <a:r>
              <a:rPr dirty="0" sz="6050" spc="-204">
                <a:latin typeface="Verdana"/>
                <a:cs typeface="Verdana"/>
              </a:rPr>
              <a:t>acquisition </a:t>
            </a:r>
            <a:r>
              <a:rPr dirty="0" sz="6050" spc="-350">
                <a:latin typeface="Verdana"/>
                <a:cs typeface="Verdana"/>
              </a:rPr>
              <a:t>process </a:t>
            </a:r>
            <a:r>
              <a:rPr dirty="0" sz="6050" spc="-345">
                <a:latin typeface="Verdana"/>
                <a:cs typeface="Verdana"/>
              </a:rPr>
              <a:t>using </a:t>
            </a:r>
            <a:r>
              <a:rPr dirty="0" sz="6050" spc="-745">
                <a:latin typeface="Verdana"/>
                <a:cs typeface="Verdana"/>
              </a:rPr>
              <a:t>a </a:t>
            </a:r>
            <a:r>
              <a:rPr dirty="0" sz="6050" spc="-265">
                <a:latin typeface="Verdana"/>
                <a:cs typeface="Verdana"/>
              </a:rPr>
              <a:t>simple </a:t>
            </a:r>
            <a:r>
              <a:rPr dirty="0" u="heavy" sz="6050" spc="-40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automated </a:t>
            </a:r>
            <a:r>
              <a:rPr dirty="0" sz="6050" spc="-405">
                <a:latin typeface="Verdana"/>
                <a:cs typeface="Verdana"/>
              </a:rPr>
              <a:t> </a:t>
            </a:r>
            <a:r>
              <a:rPr dirty="0" sz="6050" spc="-320">
                <a:latin typeface="Verdana"/>
                <a:cs typeface="Verdana"/>
              </a:rPr>
              <a:t>presentation</a:t>
            </a:r>
            <a:r>
              <a:rPr dirty="0" sz="6050" spc="-975">
                <a:latin typeface="Verdana"/>
                <a:cs typeface="Verdana"/>
              </a:rPr>
              <a:t> </a:t>
            </a:r>
            <a:r>
              <a:rPr dirty="0" sz="6050" spc="-450">
                <a:latin typeface="Verdana"/>
                <a:cs typeface="Verdana"/>
              </a:rPr>
              <a:t>and</a:t>
            </a:r>
            <a:r>
              <a:rPr dirty="0" sz="6050" spc="-975">
                <a:latin typeface="Verdana"/>
                <a:cs typeface="Verdana"/>
              </a:rPr>
              <a:t> </a:t>
            </a:r>
            <a:r>
              <a:rPr dirty="0" sz="6050" spc="-745">
                <a:latin typeface="Verdana"/>
                <a:cs typeface="Verdana"/>
              </a:rPr>
              <a:t>a</a:t>
            </a:r>
            <a:r>
              <a:rPr dirty="0" sz="6050" spc="-975">
                <a:latin typeface="Verdana"/>
                <a:cs typeface="Verdana"/>
              </a:rPr>
              <a:t> </a:t>
            </a:r>
            <a:r>
              <a:rPr dirty="0" sz="6050" spc="-700" b="1">
                <a:latin typeface="Verdana"/>
                <a:cs typeface="Verdana"/>
              </a:rPr>
              <a:t>high</a:t>
            </a:r>
            <a:r>
              <a:rPr dirty="0" sz="6050" spc="-1080" b="1">
                <a:latin typeface="Verdana"/>
                <a:cs typeface="Verdana"/>
              </a:rPr>
              <a:t> </a:t>
            </a:r>
            <a:r>
              <a:rPr dirty="0" sz="6050" spc="-509" b="1">
                <a:latin typeface="Verdana"/>
                <a:cs typeface="Verdana"/>
              </a:rPr>
              <a:t>ticket</a:t>
            </a:r>
            <a:r>
              <a:rPr dirty="0" sz="6050" spc="-1080" b="1">
                <a:latin typeface="Verdana"/>
                <a:cs typeface="Verdana"/>
              </a:rPr>
              <a:t> </a:t>
            </a:r>
            <a:r>
              <a:rPr dirty="0" sz="6050" spc="-640" b="1">
                <a:latin typeface="Verdana"/>
                <a:cs typeface="Verdana"/>
              </a:rPr>
              <a:t>closer</a:t>
            </a:r>
            <a:r>
              <a:rPr dirty="0" sz="6050" spc="-910" b="1">
                <a:latin typeface="Verdana"/>
                <a:cs typeface="Verdana"/>
              </a:rPr>
              <a:t> </a:t>
            </a:r>
            <a:r>
              <a:rPr dirty="0" sz="6050" spc="-180">
                <a:latin typeface="Verdana"/>
                <a:cs typeface="Verdana"/>
              </a:rPr>
              <a:t>who</a:t>
            </a:r>
            <a:r>
              <a:rPr dirty="0" sz="6050" spc="-975">
                <a:latin typeface="Verdana"/>
                <a:cs typeface="Verdana"/>
              </a:rPr>
              <a:t> </a:t>
            </a:r>
            <a:r>
              <a:rPr dirty="0" sz="6050" spc="-305">
                <a:latin typeface="Verdana"/>
                <a:cs typeface="Verdana"/>
              </a:rPr>
              <a:t>enrols</a:t>
            </a:r>
            <a:endParaRPr sz="605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1480"/>
              </a:spcBef>
            </a:pPr>
            <a:r>
              <a:rPr dirty="0" sz="6050" spc="-315">
                <a:latin typeface="Verdana"/>
                <a:cs typeface="Verdana"/>
              </a:rPr>
              <a:t>$3000</a:t>
            </a:r>
            <a:r>
              <a:rPr dirty="0" sz="6050" spc="-985">
                <a:latin typeface="Verdana"/>
                <a:cs typeface="Verdana"/>
              </a:rPr>
              <a:t> </a:t>
            </a:r>
            <a:r>
              <a:rPr dirty="0" sz="6050" spc="-315">
                <a:latin typeface="Verdana"/>
                <a:cs typeface="Verdana"/>
              </a:rPr>
              <a:t>-</a:t>
            </a:r>
            <a:r>
              <a:rPr dirty="0" sz="6050" spc="-980">
                <a:latin typeface="Verdana"/>
                <a:cs typeface="Verdana"/>
              </a:rPr>
              <a:t> </a:t>
            </a:r>
            <a:r>
              <a:rPr dirty="0" sz="6050" spc="-575">
                <a:latin typeface="Verdana"/>
                <a:cs typeface="Verdana"/>
              </a:rPr>
              <a:t>$10,000</a:t>
            </a:r>
            <a:r>
              <a:rPr dirty="0" sz="6050" spc="-980">
                <a:latin typeface="Verdana"/>
                <a:cs typeface="Verdana"/>
              </a:rPr>
              <a:t> </a:t>
            </a:r>
            <a:r>
              <a:rPr dirty="0" sz="6050" spc="-195">
                <a:latin typeface="Verdana"/>
                <a:cs typeface="Verdana"/>
              </a:rPr>
              <a:t>clients</a:t>
            </a:r>
            <a:r>
              <a:rPr dirty="0" sz="6050" spc="-980">
                <a:latin typeface="Verdana"/>
                <a:cs typeface="Verdana"/>
              </a:rPr>
              <a:t> </a:t>
            </a:r>
            <a:r>
              <a:rPr dirty="0" u="heavy" sz="6050" spc="-18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daily</a:t>
            </a:r>
            <a:r>
              <a:rPr dirty="0" sz="6050" spc="-985">
                <a:latin typeface="Verdana"/>
                <a:cs typeface="Verdana"/>
              </a:rPr>
              <a:t> </a:t>
            </a:r>
            <a:r>
              <a:rPr dirty="0" sz="6050" spc="-114">
                <a:latin typeface="Verdana"/>
                <a:cs typeface="Verdana"/>
              </a:rPr>
              <a:t>into</a:t>
            </a:r>
            <a:r>
              <a:rPr dirty="0" sz="6050" spc="-980">
                <a:latin typeface="Verdana"/>
                <a:cs typeface="Verdana"/>
              </a:rPr>
              <a:t> </a:t>
            </a:r>
            <a:r>
              <a:rPr dirty="0" sz="6050" spc="-350">
                <a:latin typeface="Verdana"/>
                <a:cs typeface="Verdana"/>
              </a:rPr>
              <a:t>your</a:t>
            </a:r>
            <a:r>
              <a:rPr dirty="0" sz="6050" spc="-980">
                <a:latin typeface="Verdana"/>
                <a:cs typeface="Verdana"/>
              </a:rPr>
              <a:t> </a:t>
            </a:r>
            <a:r>
              <a:rPr dirty="0" sz="6050" spc="-455">
                <a:latin typeface="Verdana"/>
                <a:cs typeface="Verdana"/>
              </a:rPr>
              <a:t>program?</a:t>
            </a:r>
            <a:endParaRPr sz="60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4671" y="396019"/>
            <a:ext cx="10842915" cy="72336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3549639" y="586191"/>
            <a:ext cx="5708611" cy="57169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803907" y="7959831"/>
            <a:ext cx="12077065" cy="2706370"/>
          </a:xfrm>
          <a:prstGeom prst="rect">
            <a:avLst/>
          </a:prstGeom>
        </p:spPr>
        <p:txBody>
          <a:bodyPr wrap="square" lIns="0" tIns="1670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dirty="0" sz="5100" spc="-325">
                <a:latin typeface="Verdana"/>
                <a:cs typeface="Verdana"/>
              </a:rPr>
              <a:t>“Launched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-515">
                <a:latin typeface="Verdana"/>
                <a:cs typeface="Verdana"/>
              </a:rPr>
              <a:t>my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-455" b="1">
                <a:latin typeface="Verdana"/>
                <a:cs typeface="Verdana"/>
              </a:rPr>
              <a:t>first</a:t>
            </a:r>
            <a:r>
              <a:rPr dirty="0" sz="5100" spc="-910" b="1">
                <a:latin typeface="Verdana"/>
                <a:cs typeface="Verdana"/>
              </a:rPr>
              <a:t> </a:t>
            </a:r>
            <a:r>
              <a:rPr dirty="0" sz="5100" spc="-695" b="1">
                <a:latin typeface="Verdana"/>
                <a:cs typeface="Verdana"/>
              </a:rPr>
              <a:t>course</a:t>
            </a:r>
            <a:r>
              <a:rPr dirty="0" sz="5100" spc="-775" b="1">
                <a:latin typeface="Verdana"/>
                <a:cs typeface="Verdana"/>
              </a:rPr>
              <a:t> </a:t>
            </a:r>
            <a:r>
              <a:rPr dirty="0" sz="5100" spc="-390">
                <a:latin typeface="Verdana"/>
                <a:cs typeface="Verdana"/>
              </a:rPr>
              <a:t>and</a:t>
            </a:r>
            <a:r>
              <a:rPr dirty="0" sz="5100" spc="-825">
                <a:latin typeface="Verdana"/>
                <a:cs typeface="Verdana"/>
              </a:rPr>
              <a:t> </a:t>
            </a:r>
            <a:r>
              <a:rPr dirty="0" sz="5100" spc="-855" b="1">
                <a:latin typeface="Verdana"/>
                <a:cs typeface="Verdana"/>
              </a:rPr>
              <a:t>made</a:t>
            </a:r>
            <a:endParaRPr sz="51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15"/>
              </a:spcBef>
            </a:pPr>
            <a:r>
              <a:rPr dirty="0" sz="5100" spc="-635" b="1">
                <a:latin typeface="Verdana"/>
                <a:cs typeface="Verdana"/>
              </a:rPr>
              <a:t>$200,000 </a:t>
            </a:r>
            <a:r>
              <a:rPr dirty="0" sz="5100" spc="-90">
                <a:latin typeface="Verdana"/>
                <a:cs typeface="Verdana"/>
              </a:rPr>
              <a:t>with</a:t>
            </a:r>
            <a:r>
              <a:rPr dirty="0" sz="5100" spc="-1450">
                <a:latin typeface="Verdana"/>
                <a:cs typeface="Verdana"/>
              </a:rPr>
              <a:t> </a:t>
            </a:r>
            <a:r>
              <a:rPr dirty="0" sz="5100" spc="-345">
                <a:latin typeface="Verdana"/>
                <a:cs typeface="Verdana"/>
              </a:rPr>
              <a:t>Shaqir’s </a:t>
            </a:r>
            <a:r>
              <a:rPr dirty="0" sz="5100" spc="-210">
                <a:latin typeface="Verdana"/>
                <a:cs typeface="Verdana"/>
              </a:rPr>
              <a:t>Mentoring”</a:t>
            </a:r>
            <a:endParaRPr sz="5100">
              <a:latin typeface="Verdana"/>
              <a:cs typeface="Verdana"/>
            </a:endParaRPr>
          </a:p>
          <a:p>
            <a:pPr marL="7917815">
              <a:lnSpc>
                <a:spcPct val="100000"/>
              </a:lnSpc>
              <a:spcBef>
                <a:spcPts val="1810"/>
              </a:spcBef>
            </a:pPr>
            <a:r>
              <a:rPr dirty="0" sz="3850" spc="-275" b="1">
                <a:solidFill>
                  <a:srgbClr val="990000"/>
                </a:solidFill>
                <a:latin typeface="Verdana"/>
                <a:cs typeface="Verdana"/>
              </a:rPr>
              <a:t>-</a:t>
            </a:r>
            <a:r>
              <a:rPr dirty="0" sz="3850" spc="-925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509" b="1">
                <a:solidFill>
                  <a:srgbClr val="990000"/>
                </a:solidFill>
                <a:latin typeface="Verdana"/>
                <a:cs typeface="Verdana"/>
              </a:rPr>
              <a:t>Venkata </a:t>
            </a:r>
            <a:r>
              <a:rPr dirty="0" sz="3850" spc="-400" b="1">
                <a:solidFill>
                  <a:srgbClr val="990000"/>
                </a:solidFill>
                <a:latin typeface="Verdana"/>
                <a:cs typeface="Verdana"/>
              </a:rPr>
              <a:t>Konidala</a:t>
            </a:r>
            <a:endParaRPr sz="38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67836" y="2124089"/>
            <a:ext cx="7869027" cy="83312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54529" y="364251"/>
            <a:ext cx="8858885" cy="905510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750" spc="-750"/>
              <a:t>Paul </a:t>
            </a:r>
            <a:r>
              <a:rPr dirty="0" sz="5750" spc="-940"/>
              <a:t>has </a:t>
            </a:r>
            <a:r>
              <a:rPr dirty="0" sz="5750" spc="-785"/>
              <a:t>now </a:t>
            </a:r>
            <a:r>
              <a:rPr dirty="0" sz="5750" spc="-955"/>
              <a:t>made</a:t>
            </a:r>
            <a:r>
              <a:rPr dirty="0" sz="5750" spc="-1650"/>
              <a:t> </a:t>
            </a:r>
            <a:r>
              <a:rPr dirty="0" sz="5750" spc="-1225"/>
              <a:t>$10MM+</a:t>
            </a:r>
            <a:endParaRPr sz="5750"/>
          </a:p>
        </p:txBody>
      </p:sp>
      <p:sp>
        <p:nvSpPr>
          <p:cNvPr id="4" name="object 4"/>
          <p:cNvSpPr/>
          <p:nvPr/>
        </p:nvSpPr>
        <p:spPr>
          <a:xfrm>
            <a:off x="8541927" y="1521733"/>
            <a:ext cx="4450080" cy="2459990"/>
          </a:xfrm>
          <a:custGeom>
            <a:avLst/>
            <a:gdLst/>
            <a:ahLst/>
            <a:cxnLst/>
            <a:rect l="l" t="t" r="r" b="b"/>
            <a:pathLst>
              <a:path w="4450080" h="2459990">
                <a:moveTo>
                  <a:pt x="4449823" y="0"/>
                </a:moveTo>
                <a:lnTo>
                  <a:pt x="68731" y="2421578"/>
                </a:lnTo>
                <a:lnTo>
                  <a:pt x="0" y="2459568"/>
                </a:lnTo>
              </a:path>
            </a:pathLst>
          </a:custGeom>
          <a:ln w="157063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093826" y="3684882"/>
            <a:ext cx="659765" cy="544195"/>
          </a:xfrm>
          <a:custGeom>
            <a:avLst/>
            <a:gdLst/>
            <a:ahLst/>
            <a:cxnLst/>
            <a:rect l="l" t="t" r="r" b="b"/>
            <a:pathLst>
              <a:path w="659765" h="544195">
                <a:moveTo>
                  <a:pt x="374009" y="0"/>
                </a:moveTo>
                <a:lnTo>
                  <a:pt x="0" y="544119"/>
                </a:lnTo>
                <a:lnTo>
                  <a:pt x="659697" y="516863"/>
                </a:lnTo>
                <a:lnTo>
                  <a:pt x="374009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24711" y="4412054"/>
            <a:ext cx="8159867" cy="52445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0575" y="255110"/>
            <a:ext cx="6074034" cy="107983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252366" y="1957709"/>
            <a:ext cx="4150931" cy="7393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2841075" y="2397832"/>
            <a:ext cx="6512890" cy="65128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97213" y="2158962"/>
            <a:ext cx="10200640" cy="706183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112770">
              <a:lnSpc>
                <a:spcPct val="119900"/>
              </a:lnSpc>
              <a:spcBef>
                <a:spcPts val="95"/>
              </a:spcBef>
            </a:pPr>
            <a:r>
              <a:rPr dirty="0" sz="5100" spc="-395">
                <a:latin typeface="Verdana"/>
                <a:cs typeface="Verdana"/>
              </a:rPr>
              <a:t>“I </a:t>
            </a:r>
            <a:r>
              <a:rPr dirty="0" sz="5100" spc="-185">
                <a:latin typeface="Verdana"/>
                <a:cs typeface="Verdana"/>
              </a:rPr>
              <a:t>got </a:t>
            </a:r>
            <a:r>
              <a:rPr dirty="0" sz="5100" spc="-310">
                <a:latin typeface="Verdana"/>
                <a:cs typeface="Verdana"/>
              </a:rPr>
              <a:t>started </a:t>
            </a:r>
            <a:r>
              <a:rPr dirty="0" sz="5100" spc="-90">
                <a:latin typeface="Verdana"/>
                <a:cs typeface="Verdana"/>
              </a:rPr>
              <a:t>with  </a:t>
            </a:r>
            <a:r>
              <a:rPr dirty="0" sz="5100" spc="-345">
                <a:latin typeface="Verdana"/>
                <a:cs typeface="Verdana"/>
              </a:rPr>
              <a:t>Shaqir’s</a:t>
            </a:r>
            <a:r>
              <a:rPr dirty="0" sz="5100" spc="-1370">
                <a:latin typeface="Verdana"/>
                <a:cs typeface="Verdana"/>
              </a:rPr>
              <a:t> </a:t>
            </a:r>
            <a:r>
              <a:rPr dirty="0" sz="5100" spc="-630" b="1">
                <a:latin typeface="Verdana"/>
                <a:cs typeface="Verdana"/>
              </a:rPr>
              <a:t>3-Step </a:t>
            </a:r>
            <a:r>
              <a:rPr dirty="0" sz="5100" spc="-550" b="1">
                <a:latin typeface="Verdana"/>
                <a:cs typeface="Verdana"/>
              </a:rPr>
              <a:t>funnel </a:t>
            </a:r>
            <a:r>
              <a:rPr dirty="0" sz="5100" spc="-85">
                <a:latin typeface="Verdana"/>
                <a:cs typeface="Verdana"/>
              </a:rPr>
              <a:t>to  </a:t>
            </a:r>
            <a:r>
              <a:rPr dirty="0" sz="5100" spc="-490">
                <a:latin typeface="Verdana"/>
                <a:cs typeface="Verdana"/>
              </a:rPr>
              <a:t>make </a:t>
            </a:r>
            <a:r>
              <a:rPr dirty="0" sz="5100" spc="-515">
                <a:latin typeface="Verdana"/>
                <a:cs typeface="Verdana"/>
              </a:rPr>
              <a:t>my </a:t>
            </a:r>
            <a:r>
              <a:rPr dirty="0" sz="5100" spc="-195">
                <a:latin typeface="Verdana"/>
                <a:cs typeface="Verdana"/>
              </a:rPr>
              <a:t>first </a:t>
            </a:r>
            <a:r>
              <a:rPr dirty="0" sz="5100" spc="-470">
                <a:latin typeface="Verdana"/>
                <a:cs typeface="Verdana"/>
              </a:rPr>
              <a:t>3 </a:t>
            </a:r>
            <a:r>
              <a:rPr dirty="0" sz="5100" spc="-335">
                <a:latin typeface="Verdana"/>
                <a:cs typeface="Verdana"/>
              </a:rPr>
              <a:t>sales  </a:t>
            </a:r>
            <a:r>
              <a:rPr dirty="0" sz="5100" spc="-165">
                <a:latin typeface="Verdana"/>
                <a:cs typeface="Verdana"/>
              </a:rPr>
              <a:t>online</a:t>
            </a:r>
            <a:r>
              <a:rPr dirty="0" sz="5100" spc="-1500">
                <a:latin typeface="Verdana"/>
                <a:cs typeface="Verdana"/>
              </a:rPr>
              <a:t> </a:t>
            </a:r>
            <a:r>
              <a:rPr dirty="0" sz="5100" spc="-390">
                <a:latin typeface="Verdana"/>
                <a:cs typeface="Verdana"/>
              </a:rPr>
              <a:t>and </a:t>
            </a:r>
            <a:r>
              <a:rPr dirty="0" sz="5100" spc="-610">
                <a:latin typeface="Verdana"/>
                <a:cs typeface="Verdana"/>
              </a:rPr>
              <a:t>$12,000…I’m </a:t>
            </a:r>
            <a:r>
              <a:rPr dirty="0" sz="5100" spc="-635">
                <a:latin typeface="Verdana"/>
                <a:cs typeface="Verdana"/>
              </a:rPr>
              <a:t>a  </a:t>
            </a:r>
            <a:r>
              <a:rPr dirty="0" sz="5100" spc="-285">
                <a:latin typeface="Verdana"/>
                <a:cs typeface="Verdana"/>
              </a:rPr>
              <a:t>beginner </a:t>
            </a:r>
            <a:r>
              <a:rPr dirty="0" sz="5100" spc="-390">
                <a:latin typeface="Verdana"/>
                <a:cs typeface="Verdana"/>
              </a:rPr>
              <a:t>and </a:t>
            </a:r>
            <a:r>
              <a:rPr dirty="0" u="heavy" sz="5100" spc="-17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this </a:t>
            </a:r>
            <a:r>
              <a:rPr dirty="0" sz="5100" spc="-170">
                <a:latin typeface="Verdana"/>
                <a:cs typeface="Verdana"/>
              </a:rPr>
              <a:t> </a:t>
            </a:r>
            <a:r>
              <a:rPr dirty="0" u="heavy" sz="5100" spc="-22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absolutely</a:t>
            </a:r>
            <a:r>
              <a:rPr dirty="0" u="heavy" sz="5100" spc="-83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5100" spc="-31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works!</a:t>
            </a:r>
            <a:r>
              <a:rPr dirty="0" sz="5100" spc="-310">
                <a:latin typeface="Verdana"/>
                <a:cs typeface="Verdana"/>
              </a:rPr>
              <a:t>”</a:t>
            </a:r>
            <a:endParaRPr sz="51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5850">
              <a:latin typeface="Times New Roman"/>
              <a:cs typeface="Times New Roman"/>
            </a:endParaRPr>
          </a:p>
          <a:p>
            <a:pPr marL="305435">
              <a:lnSpc>
                <a:spcPct val="100000"/>
              </a:lnSpc>
            </a:pPr>
            <a:r>
              <a:rPr dirty="0" sz="3850" spc="-275" b="1">
                <a:solidFill>
                  <a:srgbClr val="990000"/>
                </a:solidFill>
                <a:latin typeface="Verdana"/>
                <a:cs typeface="Verdana"/>
              </a:rPr>
              <a:t>-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45" b="1">
                <a:solidFill>
                  <a:srgbClr val="990000"/>
                </a:solidFill>
                <a:latin typeface="Verdana"/>
                <a:cs typeface="Verdana"/>
              </a:rPr>
              <a:t>Glenda,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70" b="1">
                <a:solidFill>
                  <a:srgbClr val="990000"/>
                </a:solidFill>
                <a:latin typeface="Verdana"/>
                <a:cs typeface="Verdana"/>
              </a:rPr>
              <a:t>Real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75" b="1">
                <a:solidFill>
                  <a:srgbClr val="990000"/>
                </a:solidFill>
                <a:latin typeface="Verdana"/>
                <a:cs typeface="Verdana"/>
              </a:rPr>
              <a:t>Estate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05" b="1">
                <a:solidFill>
                  <a:srgbClr val="990000"/>
                </a:solidFill>
                <a:latin typeface="Verdana"/>
                <a:cs typeface="Verdana"/>
              </a:rPr>
              <a:t>Developer</a:t>
            </a:r>
            <a:r>
              <a:rPr dirty="0" sz="3850" spc="-685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30" b="1">
                <a:solidFill>
                  <a:srgbClr val="990000"/>
                </a:solidFill>
                <a:latin typeface="Verdana"/>
                <a:cs typeface="Verdana"/>
              </a:rPr>
              <a:t>from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25" b="1">
                <a:solidFill>
                  <a:srgbClr val="990000"/>
                </a:solidFill>
                <a:latin typeface="Verdana"/>
                <a:cs typeface="Verdana"/>
              </a:rPr>
              <a:t>Toronto</a:t>
            </a:r>
            <a:endParaRPr sz="385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011652" y="962714"/>
            <a:ext cx="10433085" cy="68721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1786" y="839629"/>
            <a:ext cx="7021830" cy="79838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9900"/>
              </a:lnSpc>
              <a:spcBef>
                <a:spcPts val="95"/>
              </a:spcBef>
            </a:pPr>
            <a:r>
              <a:rPr dirty="0" sz="5100" spc="-105">
                <a:latin typeface="Verdana"/>
                <a:cs typeface="Verdana"/>
              </a:rPr>
              <a:t>“After </a:t>
            </a:r>
            <a:r>
              <a:rPr dirty="0" sz="5100" spc="-715" b="1">
                <a:latin typeface="Verdana"/>
                <a:cs typeface="Verdana"/>
              </a:rPr>
              <a:t>20 </a:t>
            </a:r>
            <a:r>
              <a:rPr dirty="0" sz="5100" spc="-750" b="1">
                <a:latin typeface="Verdana"/>
                <a:cs typeface="Verdana"/>
              </a:rPr>
              <a:t>Years </a:t>
            </a:r>
            <a:r>
              <a:rPr dirty="0" sz="5100" spc="-1025" b="1">
                <a:latin typeface="Verdana"/>
                <a:cs typeface="Verdana"/>
              </a:rPr>
              <a:t>In  </a:t>
            </a:r>
            <a:r>
              <a:rPr dirty="0" sz="5100" spc="-555" b="1">
                <a:latin typeface="Verdana"/>
                <a:cs typeface="Verdana"/>
              </a:rPr>
              <a:t>Corporate </a:t>
            </a:r>
            <a:r>
              <a:rPr dirty="0" sz="5100" spc="-105">
                <a:latin typeface="Verdana"/>
                <a:cs typeface="Verdana"/>
              </a:rPr>
              <a:t>As </a:t>
            </a:r>
            <a:r>
              <a:rPr dirty="0" sz="5100" spc="190">
                <a:latin typeface="Verdana"/>
                <a:cs typeface="Verdana"/>
              </a:rPr>
              <a:t>A </a:t>
            </a:r>
            <a:r>
              <a:rPr dirty="0" sz="5100" spc="-400">
                <a:latin typeface="Verdana"/>
                <a:cs typeface="Verdana"/>
              </a:rPr>
              <a:t>Brand  </a:t>
            </a:r>
            <a:r>
              <a:rPr dirty="0" sz="5100" spc="-330">
                <a:latin typeface="Verdana"/>
                <a:cs typeface="Verdana"/>
              </a:rPr>
              <a:t>Executive, </a:t>
            </a:r>
            <a:r>
              <a:rPr dirty="0" sz="5100" spc="-195">
                <a:latin typeface="Verdana"/>
                <a:cs typeface="Verdana"/>
              </a:rPr>
              <a:t>Working </a:t>
            </a:r>
            <a:r>
              <a:rPr dirty="0" sz="5100" spc="-280">
                <a:latin typeface="Verdana"/>
                <a:cs typeface="Verdana"/>
              </a:rPr>
              <a:t>For  </a:t>
            </a:r>
            <a:r>
              <a:rPr dirty="0" sz="5100" spc="-220">
                <a:latin typeface="Verdana"/>
                <a:cs typeface="Verdana"/>
              </a:rPr>
              <a:t>Marlboro </a:t>
            </a:r>
            <a:r>
              <a:rPr dirty="0" sz="5100" spc="-994" b="1">
                <a:latin typeface="Verdana"/>
                <a:cs typeface="Verdana"/>
              </a:rPr>
              <a:t>Ian </a:t>
            </a:r>
            <a:r>
              <a:rPr dirty="0" sz="5100" spc="-600" b="1">
                <a:latin typeface="Verdana"/>
                <a:cs typeface="Verdana"/>
              </a:rPr>
              <a:t>Went</a:t>
            </a:r>
            <a:r>
              <a:rPr dirty="0" sz="5100" spc="-1480" b="1">
                <a:latin typeface="Verdana"/>
                <a:cs typeface="Verdana"/>
              </a:rPr>
              <a:t> </a:t>
            </a:r>
            <a:r>
              <a:rPr dirty="0" sz="5100" spc="-415" b="1">
                <a:latin typeface="Verdana"/>
                <a:cs typeface="Verdana"/>
              </a:rPr>
              <a:t>Onto  </a:t>
            </a:r>
            <a:r>
              <a:rPr dirty="0" sz="5100" spc="-720" b="1">
                <a:latin typeface="Verdana"/>
                <a:cs typeface="Verdana"/>
              </a:rPr>
              <a:t>Make </a:t>
            </a:r>
            <a:r>
              <a:rPr dirty="0" sz="5100" spc="-475" b="1">
                <a:latin typeface="Verdana"/>
                <a:cs typeface="Verdana"/>
              </a:rPr>
              <a:t>Over </a:t>
            </a:r>
            <a:r>
              <a:rPr dirty="0" sz="5100" spc="-630" b="1">
                <a:latin typeface="Verdana"/>
                <a:cs typeface="Verdana"/>
              </a:rPr>
              <a:t>$30,000</a:t>
            </a:r>
            <a:r>
              <a:rPr dirty="0" sz="5100" spc="-1465" b="1">
                <a:latin typeface="Verdana"/>
                <a:cs typeface="Verdana"/>
              </a:rPr>
              <a:t> </a:t>
            </a:r>
            <a:r>
              <a:rPr dirty="0" sz="5100" spc="-1025" b="1">
                <a:latin typeface="Verdana"/>
                <a:cs typeface="Verdana"/>
              </a:rPr>
              <a:t>In </a:t>
            </a:r>
            <a:r>
              <a:rPr dirty="0" sz="5100" spc="-245" b="1">
                <a:latin typeface="Verdana"/>
                <a:cs typeface="Verdana"/>
              </a:rPr>
              <a:t>A  </a:t>
            </a:r>
            <a:r>
              <a:rPr dirty="0" sz="5100" spc="-585" b="1">
                <a:latin typeface="Verdana"/>
                <a:cs typeface="Verdana"/>
              </a:rPr>
              <a:t>Single </a:t>
            </a:r>
            <a:r>
              <a:rPr dirty="0" sz="5100" spc="-670" b="1">
                <a:latin typeface="Verdana"/>
                <a:cs typeface="Verdana"/>
              </a:rPr>
              <a:t>Weekend </a:t>
            </a:r>
            <a:r>
              <a:rPr dirty="0" sz="5100" spc="-240">
                <a:latin typeface="Verdana"/>
                <a:cs typeface="Verdana"/>
              </a:rPr>
              <a:t>Selling  </a:t>
            </a:r>
            <a:r>
              <a:rPr dirty="0" sz="5100" spc="-120">
                <a:latin typeface="Verdana"/>
                <a:cs typeface="Verdana"/>
              </a:rPr>
              <a:t>Digital</a:t>
            </a:r>
            <a:r>
              <a:rPr dirty="0" sz="5100" spc="-830">
                <a:latin typeface="Verdana"/>
                <a:cs typeface="Verdana"/>
              </a:rPr>
              <a:t> </a:t>
            </a:r>
            <a:r>
              <a:rPr dirty="0" sz="5100" spc="-380">
                <a:latin typeface="Verdana"/>
                <a:cs typeface="Verdana"/>
              </a:rPr>
              <a:t>Products...”</a:t>
            </a:r>
            <a:endParaRPr sz="51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5800">
              <a:latin typeface="Times New Roman"/>
              <a:cs typeface="Times New Roman"/>
            </a:endParaRPr>
          </a:p>
          <a:p>
            <a:pPr marL="232410">
              <a:lnSpc>
                <a:spcPct val="100000"/>
              </a:lnSpc>
            </a:pPr>
            <a:r>
              <a:rPr dirty="0" sz="3850" spc="-275" b="1">
                <a:solidFill>
                  <a:srgbClr val="990000"/>
                </a:solidFill>
                <a:latin typeface="Verdana"/>
                <a:cs typeface="Verdana"/>
              </a:rPr>
              <a:t>-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745" b="1">
                <a:solidFill>
                  <a:srgbClr val="990000"/>
                </a:solidFill>
                <a:latin typeface="Verdana"/>
                <a:cs typeface="Verdana"/>
              </a:rPr>
              <a:t>Ian</a:t>
            </a:r>
            <a:r>
              <a:rPr dirty="0" sz="3850" spc="-685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20" b="1">
                <a:solidFill>
                  <a:srgbClr val="990000"/>
                </a:solidFill>
                <a:latin typeface="Verdana"/>
                <a:cs typeface="Verdana"/>
              </a:rPr>
              <a:t>Billingham,</a:t>
            </a:r>
            <a:r>
              <a:rPr dirty="0" sz="3850" spc="-685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34" b="1">
                <a:solidFill>
                  <a:srgbClr val="990000"/>
                </a:solidFill>
                <a:latin typeface="Verdana"/>
                <a:cs typeface="Verdana"/>
              </a:rPr>
              <a:t>Hong</a:t>
            </a:r>
            <a:r>
              <a:rPr dirty="0" sz="3850" spc="-690" b="1">
                <a:solidFill>
                  <a:srgbClr val="990000"/>
                </a:solidFill>
                <a:latin typeface="Verdana"/>
                <a:cs typeface="Verdana"/>
              </a:rPr>
              <a:t> </a:t>
            </a:r>
            <a:r>
              <a:rPr dirty="0" sz="3850" spc="-455" b="1">
                <a:solidFill>
                  <a:srgbClr val="990000"/>
                </a:solidFill>
                <a:latin typeface="Verdana"/>
                <a:cs typeface="Verdana"/>
              </a:rPr>
              <a:t>Kong</a:t>
            </a:r>
            <a:endParaRPr sz="385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52483" y="554559"/>
            <a:ext cx="9334616" cy="46381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728310" y="5527160"/>
            <a:ext cx="10052050" cy="56542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847601" y="7287231"/>
            <a:ext cx="3345179" cy="831215"/>
          </a:xfrm>
          <a:custGeom>
            <a:avLst/>
            <a:gdLst/>
            <a:ahLst/>
            <a:cxnLst/>
            <a:rect l="l" t="t" r="r" b="b"/>
            <a:pathLst>
              <a:path w="3345179" h="831215">
                <a:moveTo>
                  <a:pt x="0" y="831034"/>
                </a:moveTo>
                <a:lnTo>
                  <a:pt x="3268358" y="18937"/>
                </a:lnTo>
                <a:lnTo>
                  <a:pt x="3344572" y="0"/>
                </a:lnTo>
              </a:path>
            </a:pathLst>
          </a:custGeom>
          <a:ln w="157063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044751" y="7019607"/>
            <a:ext cx="644525" cy="573405"/>
          </a:xfrm>
          <a:custGeom>
            <a:avLst/>
            <a:gdLst/>
            <a:ahLst/>
            <a:cxnLst/>
            <a:rect l="l" t="t" r="r" b="b"/>
            <a:pathLst>
              <a:path w="644525" h="573404">
                <a:moveTo>
                  <a:pt x="0" y="0"/>
                </a:moveTo>
                <a:lnTo>
                  <a:pt x="142414" y="573134"/>
                </a:lnTo>
                <a:lnTo>
                  <a:pt x="644336" y="144163"/>
                </a:lnTo>
                <a:lnTo>
                  <a:pt x="0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3222" y="628253"/>
            <a:ext cx="10052050" cy="100520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2386952" y="1798070"/>
            <a:ext cx="6184419" cy="61844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24792" y="503332"/>
            <a:ext cx="8253486" cy="103018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31317" y="5396798"/>
            <a:ext cx="4709908" cy="158984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31317" y="7493112"/>
            <a:ext cx="4709908" cy="15898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31317" y="8910968"/>
            <a:ext cx="4709908" cy="15898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431317" y="7493112"/>
            <a:ext cx="4709908" cy="15898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431317" y="9759793"/>
            <a:ext cx="4709908" cy="15487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50135" y="6046403"/>
            <a:ext cx="10007632" cy="52621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25586" y="5252458"/>
            <a:ext cx="5808838" cy="19607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14908" y="172308"/>
            <a:ext cx="7589465" cy="569209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72866" y="0"/>
            <a:ext cx="7558366" cy="1130855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255197" y="6036182"/>
            <a:ext cx="5072380" cy="3333750"/>
          </a:xfrm>
          <a:custGeom>
            <a:avLst/>
            <a:gdLst/>
            <a:ahLst/>
            <a:cxnLst/>
            <a:rect l="l" t="t" r="r" b="b"/>
            <a:pathLst>
              <a:path w="5072380" h="3333750">
                <a:moveTo>
                  <a:pt x="177010" y="0"/>
                </a:moveTo>
                <a:lnTo>
                  <a:pt x="0" y="284493"/>
                </a:lnTo>
                <a:lnTo>
                  <a:pt x="4414315" y="3031028"/>
                </a:lnTo>
                <a:lnTo>
                  <a:pt x="4226248" y="3333301"/>
                </a:lnTo>
                <a:lnTo>
                  <a:pt x="5071814" y="3242801"/>
                </a:lnTo>
                <a:lnTo>
                  <a:pt x="4890093" y="2746534"/>
                </a:lnTo>
                <a:lnTo>
                  <a:pt x="4591326" y="2746534"/>
                </a:lnTo>
                <a:lnTo>
                  <a:pt x="177010" y="0"/>
                </a:lnTo>
                <a:close/>
              </a:path>
              <a:path w="5072380" h="3333750">
                <a:moveTo>
                  <a:pt x="4779404" y="2444250"/>
                </a:moveTo>
                <a:lnTo>
                  <a:pt x="4591326" y="2746534"/>
                </a:lnTo>
                <a:lnTo>
                  <a:pt x="4890093" y="2746534"/>
                </a:lnTo>
                <a:lnTo>
                  <a:pt x="4779404" y="244425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28130" y="5044737"/>
            <a:ext cx="4131945" cy="804545"/>
          </a:xfrm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5100" spc="-690"/>
              <a:t>$500K/Month</a:t>
            </a:r>
            <a:endParaRPr sz="51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9618" y="1505578"/>
            <a:ext cx="14234794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800"/>
              <a:t>What</a:t>
            </a:r>
            <a:r>
              <a:rPr dirty="0" sz="7400" spc="-1330"/>
              <a:t> </a:t>
            </a:r>
            <a:r>
              <a:rPr dirty="0" sz="7400" spc="-795"/>
              <a:t>would</a:t>
            </a:r>
            <a:r>
              <a:rPr dirty="0" sz="7400" spc="-1325"/>
              <a:t> </a:t>
            </a:r>
            <a:r>
              <a:rPr dirty="0" sz="7400" spc="-840"/>
              <a:t>your</a:t>
            </a:r>
            <a:r>
              <a:rPr dirty="0" sz="7400" spc="-1325"/>
              <a:t> </a:t>
            </a:r>
            <a:r>
              <a:rPr dirty="0" sz="7400" spc="-355"/>
              <a:t>life</a:t>
            </a:r>
            <a:r>
              <a:rPr dirty="0" sz="7400" spc="-1325"/>
              <a:t> </a:t>
            </a:r>
            <a:r>
              <a:rPr dirty="0" sz="7400" spc="-570"/>
              <a:t>look</a:t>
            </a:r>
            <a:r>
              <a:rPr dirty="0" sz="7400" spc="-1330"/>
              <a:t> </a:t>
            </a:r>
            <a:r>
              <a:rPr dirty="0" sz="7400" spc="-545"/>
              <a:t>like</a:t>
            </a:r>
            <a:r>
              <a:rPr dirty="0" sz="7400" spc="-1325"/>
              <a:t> </a:t>
            </a:r>
            <a:r>
              <a:rPr dirty="0" sz="7400" spc="-450"/>
              <a:t>if..</a:t>
            </a:r>
            <a:endParaRPr sz="7400"/>
          </a:p>
        </p:txBody>
      </p:sp>
      <p:sp>
        <p:nvSpPr>
          <p:cNvPr id="3" name="object 3"/>
          <p:cNvSpPr txBox="1"/>
          <p:nvPr/>
        </p:nvSpPr>
        <p:spPr>
          <a:xfrm>
            <a:off x="1924413" y="3651439"/>
            <a:ext cx="15803880" cy="3963035"/>
          </a:xfrm>
          <a:prstGeom prst="rect">
            <a:avLst/>
          </a:prstGeom>
        </p:spPr>
        <p:txBody>
          <a:bodyPr wrap="square" lIns="0" tIns="187960" rIns="0" bIns="0" rtlCol="0" vert="horz">
            <a:spAutoFit/>
          </a:bodyPr>
          <a:lstStyle/>
          <a:p>
            <a:pPr marL="1499235">
              <a:lnSpc>
                <a:spcPct val="100000"/>
              </a:lnSpc>
              <a:spcBef>
                <a:spcPts val="1480"/>
              </a:spcBef>
            </a:pPr>
            <a:r>
              <a:rPr dirty="0" sz="5300" spc="-495">
                <a:latin typeface="Verdana"/>
                <a:cs typeface="Verdana"/>
              </a:rPr>
              <a:t>…you</a:t>
            </a:r>
            <a:r>
              <a:rPr dirty="0" sz="5300" spc="-860">
                <a:latin typeface="Verdana"/>
                <a:cs typeface="Verdana"/>
              </a:rPr>
              <a:t> </a:t>
            </a:r>
            <a:r>
              <a:rPr dirty="0" sz="5300" spc="-150">
                <a:latin typeface="Verdana"/>
                <a:cs typeface="Verdana"/>
              </a:rPr>
              <a:t>could</a:t>
            </a:r>
            <a:r>
              <a:rPr dirty="0" sz="5300" spc="-855">
                <a:latin typeface="Verdana"/>
                <a:cs typeface="Verdana"/>
              </a:rPr>
              <a:t> </a:t>
            </a:r>
            <a:r>
              <a:rPr dirty="0" sz="5300" spc="-204">
                <a:latin typeface="Verdana"/>
                <a:cs typeface="Verdana"/>
              </a:rPr>
              <a:t>consistently</a:t>
            </a:r>
            <a:r>
              <a:rPr dirty="0" sz="5300" spc="-855">
                <a:latin typeface="Verdana"/>
                <a:cs typeface="Verdana"/>
              </a:rPr>
              <a:t> </a:t>
            </a:r>
            <a:r>
              <a:rPr dirty="0" sz="5300" spc="-130">
                <a:latin typeface="Verdana"/>
                <a:cs typeface="Verdana"/>
              </a:rPr>
              <a:t>pull-in</a:t>
            </a:r>
            <a:r>
              <a:rPr dirty="0" sz="5300" spc="-855">
                <a:latin typeface="Verdana"/>
                <a:cs typeface="Verdana"/>
              </a:rPr>
              <a:t> </a:t>
            </a:r>
            <a:r>
              <a:rPr dirty="0" sz="5300" spc="-335">
                <a:latin typeface="Verdana"/>
                <a:cs typeface="Verdana"/>
              </a:rPr>
              <a:t>upwards</a:t>
            </a:r>
            <a:r>
              <a:rPr dirty="0" sz="5300" spc="-855">
                <a:latin typeface="Verdana"/>
                <a:cs typeface="Verdana"/>
              </a:rPr>
              <a:t> </a:t>
            </a:r>
            <a:r>
              <a:rPr dirty="0" sz="5300" spc="10">
                <a:latin typeface="Verdana"/>
                <a:cs typeface="Verdana"/>
              </a:rPr>
              <a:t>of</a:t>
            </a:r>
            <a:endParaRPr sz="5300">
              <a:latin typeface="Verdana"/>
              <a:cs typeface="Verdana"/>
            </a:endParaRPr>
          </a:p>
          <a:p>
            <a:pPr algn="ctr" marL="12065" marR="5080">
              <a:lnSpc>
                <a:spcPts val="7750"/>
              </a:lnSpc>
              <a:spcBef>
                <a:spcPts val="490"/>
              </a:spcBef>
            </a:pPr>
            <a:r>
              <a:rPr dirty="0" sz="5300" spc="-655" b="1">
                <a:solidFill>
                  <a:srgbClr val="FF0000"/>
                </a:solidFill>
                <a:latin typeface="Verdana"/>
                <a:cs typeface="Verdana"/>
              </a:rPr>
              <a:t>$20,000,$30,000</a:t>
            </a:r>
            <a:r>
              <a:rPr dirty="0" sz="5300" spc="-944" b="1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dirty="0" sz="5300" spc="-225">
                <a:latin typeface="Verdana"/>
                <a:cs typeface="Verdana"/>
              </a:rPr>
              <a:t>or</a:t>
            </a:r>
            <a:r>
              <a:rPr dirty="0" sz="5300" spc="-844">
                <a:latin typeface="Verdana"/>
                <a:cs typeface="Verdana"/>
              </a:rPr>
              <a:t> </a:t>
            </a:r>
            <a:r>
              <a:rPr dirty="0" sz="5300" spc="-655" b="1">
                <a:solidFill>
                  <a:srgbClr val="FF0000"/>
                </a:solidFill>
                <a:latin typeface="Verdana"/>
                <a:cs typeface="Verdana"/>
              </a:rPr>
              <a:t>$50,000</a:t>
            </a:r>
            <a:r>
              <a:rPr dirty="0" sz="5300" spc="-940" b="1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dirty="0" sz="5300" spc="-969" b="1">
                <a:latin typeface="Verdana"/>
                <a:cs typeface="Verdana"/>
              </a:rPr>
              <a:t>a</a:t>
            </a:r>
            <a:r>
              <a:rPr dirty="0" sz="5300" spc="-940" b="1">
                <a:latin typeface="Verdana"/>
                <a:cs typeface="Verdana"/>
              </a:rPr>
              <a:t> </a:t>
            </a:r>
            <a:r>
              <a:rPr dirty="0" sz="5300" spc="-715" b="1">
                <a:latin typeface="Verdana"/>
                <a:cs typeface="Verdana"/>
              </a:rPr>
              <a:t>month</a:t>
            </a:r>
            <a:r>
              <a:rPr dirty="0" sz="5300" spc="-940" b="1">
                <a:latin typeface="Verdana"/>
                <a:cs typeface="Verdana"/>
              </a:rPr>
              <a:t> </a:t>
            </a:r>
            <a:r>
              <a:rPr dirty="0" sz="5300" spc="-125">
                <a:latin typeface="Verdana"/>
                <a:cs typeface="Verdana"/>
              </a:rPr>
              <a:t>in</a:t>
            </a:r>
            <a:r>
              <a:rPr dirty="0" sz="5300" spc="-850">
                <a:latin typeface="Verdana"/>
                <a:cs typeface="Verdana"/>
              </a:rPr>
              <a:t> </a:t>
            </a:r>
            <a:r>
              <a:rPr dirty="0" sz="5300" spc="-675" b="1">
                <a:latin typeface="Verdana"/>
                <a:cs typeface="Verdana"/>
              </a:rPr>
              <a:t>income</a:t>
            </a:r>
            <a:r>
              <a:rPr dirty="0" sz="5300" spc="-800" b="1">
                <a:latin typeface="Verdana"/>
                <a:cs typeface="Verdana"/>
              </a:rPr>
              <a:t> </a:t>
            </a:r>
            <a:r>
              <a:rPr dirty="0" sz="5300" spc="-300">
                <a:latin typeface="Verdana"/>
                <a:cs typeface="Verdana"/>
              </a:rPr>
              <a:t>from  </a:t>
            </a:r>
            <a:r>
              <a:rPr dirty="0" sz="5300" spc="-305">
                <a:latin typeface="Verdana"/>
                <a:cs typeface="Verdana"/>
              </a:rPr>
              <a:t>your </a:t>
            </a:r>
            <a:r>
              <a:rPr dirty="0" sz="5300" spc="-270">
                <a:latin typeface="Verdana"/>
                <a:cs typeface="Verdana"/>
              </a:rPr>
              <a:t>expertise </a:t>
            </a:r>
            <a:r>
              <a:rPr dirty="0" sz="5300" spc="-225">
                <a:latin typeface="Verdana"/>
                <a:cs typeface="Verdana"/>
              </a:rPr>
              <a:t>or </a:t>
            </a:r>
            <a:r>
              <a:rPr dirty="0" sz="5300" spc="-530">
                <a:latin typeface="Verdana"/>
                <a:cs typeface="Verdana"/>
              </a:rPr>
              <a:t>an </a:t>
            </a:r>
            <a:r>
              <a:rPr dirty="0" sz="5300" spc="-240">
                <a:latin typeface="Verdana"/>
                <a:cs typeface="Verdana"/>
              </a:rPr>
              <a:t>idea </a:t>
            </a:r>
            <a:r>
              <a:rPr dirty="0" sz="5300" spc="-280">
                <a:latin typeface="Verdana"/>
                <a:cs typeface="Verdana"/>
              </a:rPr>
              <a:t>you </a:t>
            </a:r>
            <a:r>
              <a:rPr dirty="0" sz="5300" spc="-434">
                <a:latin typeface="Verdana"/>
                <a:cs typeface="Verdana"/>
              </a:rPr>
              <a:t>have </a:t>
            </a:r>
            <a:r>
              <a:rPr dirty="0" sz="5300" spc="-120">
                <a:latin typeface="Verdana"/>
                <a:cs typeface="Verdana"/>
              </a:rPr>
              <a:t>for </a:t>
            </a:r>
            <a:r>
              <a:rPr dirty="0" sz="5300" spc="-655">
                <a:latin typeface="Verdana"/>
                <a:cs typeface="Verdana"/>
              </a:rPr>
              <a:t>a </a:t>
            </a:r>
            <a:r>
              <a:rPr dirty="0" sz="5300" spc="-270">
                <a:latin typeface="Verdana"/>
                <a:cs typeface="Verdana"/>
              </a:rPr>
              <a:t>coaching  </a:t>
            </a:r>
            <a:r>
              <a:rPr dirty="0" sz="5300" spc="-430">
                <a:latin typeface="Verdana"/>
                <a:cs typeface="Verdana"/>
              </a:rPr>
              <a:t>program </a:t>
            </a:r>
            <a:r>
              <a:rPr dirty="0" sz="5300" spc="-225">
                <a:latin typeface="Verdana"/>
                <a:cs typeface="Verdana"/>
              </a:rPr>
              <a:t>or</a:t>
            </a:r>
            <a:r>
              <a:rPr dirty="0" sz="5300" spc="-1285">
                <a:latin typeface="Verdana"/>
                <a:cs typeface="Verdana"/>
              </a:rPr>
              <a:t> </a:t>
            </a:r>
            <a:r>
              <a:rPr dirty="0" sz="5300" spc="-225">
                <a:latin typeface="Verdana"/>
                <a:cs typeface="Verdana"/>
              </a:rPr>
              <a:t>product?</a:t>
            </a:r>
            <a:endParaRPr sz="53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020402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795"/>
              </a:spcBef>
            </a:pPr>
            <a:r>
              <a:rPr dirty="0" sz="7100" spc="-240" b="0">
                <a:latin typeface="Verdana"/>
                <a:cs typeface="Verdana"/>
              </a:rPr>
              <a:t>The</a:t>
            </a:r>
            <a:r>
              <a:rPr dirty="0" sz="7100" spc="-1160" b="0">
                <a:latin typeface="Verdana"/>
                <a:cs typeface="Verdana"/>
              </a:rPr>
              <a:t> </a:t>
            </a:r>
            <a:r>
              <a:rPr dirty="0" sz="7100" spc="-1090"/>
              <a:t>3</a:t>
            </a:r>
            <a:r>
              <a:rPr dirty="0" sz="7100" spc="-1275"/>
              <a:t> </a:t>
            </a:r>
            <a:r>
              <a:rPr dirty="0" sz="7100" spc="-910"/>
              <a:t>Step</a:t>
            </a:r>
            <a:r>
              <a:rPr dirty="0" sz="7100" spc="-1280"/>
              <a:t> </a:t>
            </a:r>
            <a:r>
              <a:rPr dirty="0" sz="7100" spc="-1035"/>
              <a:t>System</a:t>
            </a:r>
            <a:r>
              <a:rPr dirty="0" sz="7100" spc="-1280"/>
              <a:t> </a:t>
            </a:r>
            <a:r>
              <a:rPr dirty="0" sz="7100" spc="-305" b="0">
                <a:latin typeface="Verdana"/>
                <a:cs typeface="Verdana"/>
              </a:rPr>
              <a:t>Responsible</a:t>
            </a:r>
            <a:r>
              <a:rPr dirty="0" sz="7100" spc="-1155" b="0">
                <a:latin typeface="Verdana"/>
                <a:cs typeface="Verdana"/>
              </a:rPr>
              <a:t> </a:t>
            </a:r>
            <a:r>
              <a:rPr dirty="0" sz="7100" spc="-385" b="0">
                <a:latin typeface="Verdana"/>
                <a:cs typeface="Verdana"/>
              </a:rPr>
              <a:t>For</a:t>
            </a:r>
            <a:endParaRPr sz="7100">
              <a:latin typeface="Verdana"/>
              <a:cs typeface="Verdana"/>
            </a:endParaRPr>
          </a:p>
          <a:p>
            <a:pPr algn="ctr" marL="5715">
              <a:lnSpc>
                <a:spcPct val="100000"/>
              </a:lnSpc>
              <a:spcBef>
                <a:spcPts val="1705"/>
              </a:spcBef>
            </a:pPr>
            <a:r>
              <a:rPr dirty="0" sz="7100" spc="-434" b="0">
                <a:latin typeface="Verdana"/>
                <a:cs typeface="Verdana"/>
              </a:rPr>
              <a:t>$20MM </a:t>
            </a:r>
            <a:r>
              <a:rPr dirty="0" sz="7100" spc="-775" b="0">
                <a:latin typeface="Verdana"/>
                <a:cs typeface="Verdana"/>
              </a:rPr>
              <a:t>In</a:t>
            </a:r>
            <a:r>
              <a:rPr dirty="0" sz="7100" spc="-1864" b="0">
                <a:latin typeface="Verdana"/>
                <a:cs typeface="Verdana"/>
              </a:rPr>
              <a:t> </a:t>
            </a:r>
            <a:r>
              <a:rPr dirty="0" sz="7100" spc="-535" b="0">
                <a:latin typeface="Verdana"/>
                <a:cs typeface="Verdana"/>
              </a:rPr>
              <a:t>Revenues</a:t>
            </a:r>
            <a:endParaRPr sz="71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908555" y="992505"/>
            <a:ext cx="628523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940"/>
              <a:t>Shaqir</a:t>
            </a:r>
            <a:r>
              <a:rPr dirty="0" sz="7400" spc="-1400"/>
              <a:t> </a:t>
            </a:r>
            <a:r>
              <a:rPr dirty="0" sz="7400" spc="-860"/>
              <a:t>Hussyin</a:t>
            </a:r>
            <a:endParaRPr sz="7400"/>
          </a:p>
        </p:txBody>
      </p:sp>
      <p:sp>
        <p:nvSpPr>
          <p:cNvPr id="3" name="object 3"/>
          <p:cNvSpPr/>
          <p:nvPr/>
        </p:nvSpPr>
        <p:spPr>
          <a:xfrm>
            <a:off x="6149362" y="2807684"/>
            <a:ext cx="7815835" cy="52407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191246" y="2845735"/>
            <a:ext cx="7721597" cy="5146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191246" y="2845724"/>
            <a:ext cx="7721600" cy="5146675"/>
          </a:xfrm>
          <a:custGeom>
            <a:avLst/>
            <a:gdLst/>
            <a:ahLst/>
            <a:cxnLst/>
            <a:rect l="l" t="t" r="r" b="b"/>
            <a:pathLst>
              <a:path w="7721600" h="5146675">
                <a:moveTo>
                  <a:pt x="0" y="0"/>
                </a:moveTo>
                <a:lnTo>
                  <a:pt x="7721597" y="0"/>
                </a:lnTo>
                <a:lnTo>
                  <a:pt x="7721597" y="5146471"/>
                </a:lnTo>
                <a:lnTo>
                  <a:pt x="0" y="5146471"/>
                </a:lnTo>
                <a:lnTo>
                  <a:pt x="0" y="0"/>
                </a:lnTo>
                <a:close/>
              </a:path>
            </a:pathLst>
          </a:custGeom>
          <a:ln w="10470">
            <a:solidFill>
              <a:srgbClr val="F3F7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154651" y="8322236"/>
            <a:ext cx="7752715" cy="1497330"/>
          </a:xfrm>
          <a:prstGeom prst="rect">
            <a:avLst/>
          </a:prstGeom>
        </p:spPr>
        <p:txBody>
          <a:bodyPr wrap="square" lIns="0" tIns="125730" rIns="0" bIns="0" rtlCol="0" vert="horz">
            <a:spAutoFit/>
          </a:bodyPr>
          <a:lstStyle/>
          <a:p>
            <a:pPr algn="ctr" marR="52705">
              <a:lnSpc>
                <a:spcPct val="100000"/>
              </a:lnSpc>
              <a:spcBef>
                <a:spcPts val="990"/>
              </a:spcBef>
            </a:pPr>
            <a:r>
              <a:rPr dirty="0" sz="4300" spc="-45">
                <a:latin typeface="Verdana"/>
                <a:cs typeface="Verdana"/>
              </a:rPr>
              <a:t>CEO</a:t>
            </a:r>
            <a:r>
              <a:rPr dirty="0" sz="4300" spc="-700">
                <a:latin typeface="Verdana"/>
                <a:cs typeface="Verdana"/>
              </a:rPr>
              <a:t> </a:t>
            </a:r>
            <a:r>
              <a:rPr dirty="0" sz="4300" spc="145">
                <a:latin typeface="Verdana"/>
                <a:cs typeface="Verdana"/>
              </a:rPr>
              <a:t>Of</a:t>
            </a:r>
            <a:r>
              <a:rPr dirty="0" sz="4300" spc="-700">
                <a:latin typeface="Verdana"/>
                <a:cs typeface="Verdana"/>
              </a:rPr>
              <a:t> </a:t>
            </a:r>
            <a:r>
              <a:rPr dirty="0" sz="4300" spc="-580" b="1">
                <a:latin typeface="Verdana"/>
                <a:cs typeface="Verdana"/>
              </a:rPr>
              <a:t>Funnels.com</a:t>
            </a:r>
            <a:endParaRPr sz="430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  <a:spcBef>
                <a:spcPts val="800"/>
              </a:spcBef>
            </a:pPr>
            <a:r>
              <a:rPr dirty="0" u="heavy" sz="3950" spc="-50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30</a:t>
            </a:r>
            <a:r>
              <a:rPr dirty="0" u="heavy" sz="3950" spc="-71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59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Years</a:t>
            </a:r>
            <a:r>
              <a:rPr dirty="0" u="heavy" sz="3950" spc="-71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18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Old</a:t>
            </a:r>
            <a:r>
              <a:rPr dirty="0" u="heavy" sz="3950" spc="-71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29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-</a:t>
            </a:r>
            <a:r>
              <a:rPr dirty="0" u="heavy" sz="3950" spc="-71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59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Based</a:t>
            </a:r>
            <a:r>
              <a:rPr dirty="0" u="heavy" sz="3950" spc="-71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80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In</a:t>
            </a:r>
            <a:r>
              <a:rPr dirty="0" u="heavy" sz="3950" spc="-71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49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London,</a:t>
            </a:r>
            <a:r>
              <a:rPr dirty="0" u="heavy" sz="3950" spc="-71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3950" spc="-37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UK</a:t>
            </a:r>
            <a:endParaRPr sz="395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1005" y="2964014"/>
            <a:ext cx="5654278" cy="53925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568674" y="3373101"/>
            <a:ext cx="4076231" cy="27813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16829" y="3360661"/>
            <a:ext cx="1172739" cy="280619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67617" y="3360661"/>
            <a:ext cx="1172739" cy="280619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446914" y="2848929"/>
            <a:ext cx="5758986" cy="33087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58985" y="168762"/>
            <a:ext cx="4485640" cy="2269490"/>
          </a:xfrm>
          <a:prstGeom prst="rect"/>
        </p:spPr>
        <p:txBody>
          <a:bodyPr wrap="square" lIns="0" tIns="411480" rIns="0" bIns="0" rtlCol="0" vert="horz">
            <a:spAutoFit/>
          </a:bodyPr>
          <a:lstStyle/>
          <a:p>
            <a:pPr marL="996950">
              <a:lnSpc>
                <a:spcPct val="100000"/>
              </a:lnSpc>
              <a:spcBef>
                <a:spcPts val="3240"/>
              </a:spcBef>
            </a:pPr>
            <a:r>
              <a:rPr dirty="0" sz="7300" spc="-930"/>
              <a:t>Step</a:t>
            </a:r>
            <a:r>
              <a:rPr dirty="0" sz="7300" spc="-1315"/>
              <a:t> </a:t>
            </a:r>
            <a:r>
              <a:rPr dirty="0" sz="7300" spc="-2695"/>
              <a:t>1</a:t>
            </a:r>
            <a:endParaRPr sz="7300"/>
          </a:p>
          <a:p>
            <a:pPr marL="12700">
              <a:lnSpc>
                <a:spcPct val="100000"/>
              </a:lnSpc>
              <a:spcBef>
                <a:spcPts val="1505"/>
              </a:spcBef>
            </a:pPr>
            <a:r>
              <a:rPr dirty="0" sz="3550" spc="-270" b="0">
                <a:latin typeface="Verdana"/>
                <a:cs typeface="Verdana"/>
              </a:rPr>
              <a:t>Short</a:t>
            </a:r>
            <a:r>
              <a:rPr dirty="0" sz="3550" spc="-590" b="0">
                <a:latin typeface="Verdana"/>
                <a:cs typeface="Verdana"/>
              </a:rPr>
              <a:t> </a:t>
            </a:r>
            <a:r>
              <a:rPr dirty="0" sz="3550" spc="-265" b="0">
                <a:latin typeface="Verdana"/>
                <a:cs typeface="Verdana"/>
              </a:rPr>
              <a:t>20</a:t>
            </a:r>
            <a:r>
              <a:rPr dirty="0" sz="3550" spc="-585" b="0">
                <a:latin typeface="Verdana"/>
                <a:cs typeface="Verdana"/>
              </a:rPr>
              <a:t> </a:t>
            </a:r>
            <a:r>
              <a:rPr dirty="0" sz="3550" spc="-155" b="0">
                <a:latin typeface="Verdana"/>
                <a:cs typeface="Verdana"/>
              </a:rPr>
              <a:t>Minute</a:t>
            </a:r>
            <a:r>
              <a:rPr dirty="0" sz="3550" spc="-585" b="0">
                <a:latin typeface="Verdana"/>
                <a:cs typeface="Verdana"/>
              </a:rPr>
              <a:t> </a:t>
            </a:r>
            <a:r>
              <a:rPr dirty="0" sz="3550" spc="-55" b="0">
                <a:latin typeface="Verdana"/>
                <a:cs typeface="Verdana"/>
              </a:rPr>
              <a:t>Video</a:t>
            </a:r>
            <a:endParaRPr sz="355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688606" y="168762"/>
            <a:ext cx="2555875" cy="2269490"/>
          </a:xfrm>
          <a:prstGeom prst="rect">
            <a:avLst/>
          </a:prstGeom>
        </p:spPr>
        <p:txBody>
          <a:bodyPr wrap="square" lIns="0" tIns="4114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240"/>
              </a:spcBef>
            </a:pPr>
            <a:r>
              <a:rPr dirty="0" sz="7300" spc="-930" b="1">
                <a:latin typeface="Verdana"/>
                <a:cs typeface="Verdana"/>
              </a:rPr>
              <a:t>Step</a:t>
            </a:r>
            <a:r>
              <a:rPr dirty="0" sz="7300" spc="-1385" b="1">
                <a:latin typeface="Verdana"/>
                <a:cs typeface="Verdana"/>
              </a:rPr>
              <a:t> </a:t>
            </a:r>
            <a:r>
              <a:rPr dirty="0" sz="7300" spc="-1320" b="1">
                <a:latin typeface="Verdana"/>
                <a:cs typeface="Verdana"/>
              </a:rPr>
              <a:t>2</a:t>
            </a:r>
            <a:endParaRPr sz="7300">
              <a:latin typeface="Verdana"/>
              <a:cs typeface="Verdana"/>
            </a:endParaRPr>
          </a:p>
          <a:p>
            <a:pPr marL="169545">
              <a:lnSpc>
                <a:spcPct val="100000"/>
              </a:lnSpc>
              <a:spcBef>
                <a:spcPts val="1505"/>
              </a:spcBef>
            </a:pPr>
            <a:r>
              <a:rPr dirty="0" sz="3550" spc="-80">
                <a:latin typeface="Verdana"/>
                <a:cs typeface="Verdana"/>
              </a:rPr>
              <a:t>Application</a:t>
            </a:r>
            <a:endParaRPr sz="355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99947" y="0"/>
            <a:ext cx="3967479" cy="3165475"/>
          </a:xfrm>
          <a:prstGeom prst="rect">
            <a:avLst/>
          </a:prstGeom>
        </p:spPr>
        <p:txBody>
          <a:bodyPr wrap="square" lIns="0" tIns="584835" rIns="0" bIns="0" rtlCol="0" vert="horz">
            <a:spAutoFit/>
          </a:bodyPr>
          <a:lstStyle/>
          <a:p>
            <a:pPr marL="745490">
              <a:lnSpc>
                <a:spcPct val="100000"/>
              </a:lnSpc>
              <a:spcBef>
                <a:spcPts val="4605"/>
              </a:spcBef>
            </a:pPr>
            <a:r>
              <a:rPr dirty="0" sz="7300" spc="-930" b="1">
                <a:latin typeface="Verdana"/>
                <a:cs typeface="Verdana"/>
              </a:rPr>
              <a:t>Step</a:t>
            </a:r>
            <a:r>
              <a:rPr dirty="0" sz="7300" spc="-1390" b="1">
                <a:latin typeface="Verdana"/>
                <a:cs typeface="Verdana"/>
              </a:rPr>
              <a:t> </a:t>
            </a:r>
            <a:r>
              <a:rPr dirty="0" sz="7300" spc="-1110" b="1">
                <a:latin typeface="Verdana"/>
                <a:cs typeface="Verdana"/>
              </a:rPr>
              <a:t>3</a:t>
            </a:r>
            <a:endParaRPr sz="7300">
              <a:latin typeface="Verdana"/>
              <a:cs typeface="Verdana"/>
            </a:endParaRPr>
          </a:p>
          <a:p>
            <a:pPr algn="ctr" marL="12700" marR="5080">
              <a:lnSpc>
                <a:spcPct val="118100"/>
              </a:lnSpc>
              <a:spcBef>
                <a:spcPts val="1395"/>
              </a:spcBef>
            </a:pPr>
            <a:r>
              <a:rPr dirty="0" sz="3550" spc="-135">
                <a:latin typeface="Verdana"/>
                <a:cs typeface="Verdana"/>
              </a:rPr>
              <a:t>Virtual </a:t>
            </a:r>
            <a:r>
              <a:rPr dirty="0" sz="3550" spc="-310">
                <a:latin typeface="Verdana"/>
                <a:cs typeface="Verdana"/>
              </a:rPr>
              <a:t>Sales</a:t>
            </a:r>
            <a:r>
              <a:rPr dirty="0" sz="3550" spc="-415">
                <a:latin typeface="Verdana"/>
                <a:cs typeface="Verdana"/>
              </a:rPr>
              <a:t> </a:t>
            </a:r>
            <a:r>
              <a:rPr dirty="0" sz="3550" spc="-130">
                <a:latin typeface="Verdana"/>
                <a:cs typeface="Verdana"/>
              </a:rPr>
              <a:t>Closer  </a:t>
            </a:r>
            <a:r>
              <a:rPr dirty="0" sz="3550" spc="-204">
                <a:latin typeface="Verdana"/>
                <a:cs typeface="Verdana"/>
              </a:rPr>
              <a:t>Enrols</a:t>
            </a:r>
            <a:r>
              <a:rPr dirty="0" sz="3550" spc="-585">
                <a:latin typeface="Verdana"/>
                <a:cs typeface="Verdana"/>
              </a:rPr>
              <a:t> </a:t>
            </a:r>
            <a:r>
              <a:rPr dirty="0" sz="3550" spc="-70">
                <a:latin typeface="Verdana"/>
                <a:cs typeface="Verdana"/>
              </a:rPr>
              <a:t>Client</a:t>
            </a:r>
            <a:endParaRPr sz="355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4892844" y="3436073"/>
            <a:ext cx="3276423" cy="49146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3222499" y="8569237"/>
            <a:ext cx="6303645" cy="1941830"/>
          </a:xfrm>
          <a:prstGeom prst="rect">
            <a:avLst/>
          </a:prstGeom>
        </p:spPr>
        <p:txBody>
          <a:bodyPr wrap="square" lIns="0" tIns="110489" rIns="0" bIns="0" rtlCol="0" vert="horz">
            <a:spAutoFit/>
          </a:bodyPr>
          <a:lstStyle/>
          <a:p>
            <a:pPr marL="1426210">
              <a:lnSpc>
                <a:spcPct val="100000"/>
              </a:lnSpc>
              <a:spcBef>
                <a:spcPts val="869"/>
              </a:spcBef>
            </a:pPr>
            <a:r>
              <a:rPr dirty="0" sz="3550" spc="-155">
                <a:latin typeface="Verdana"/>
                <a:cs typeface="Verdana"/>
              </a:rPr>
              <a:t>They </a:t>
            </a:r>
            <a:r>
              <a:rPr dirty="0" sz="3550" spc="-355">
                <a:latin typeface="Verdana"/>
                <a:cs typeface="Verdana"/>
              </a:rPr>
              <a:t>Earn</a:t>
            </a:r>
            <a:r>
              <a:rPr dirty="0" sz="3550" spc="-1000">
                <a:latin typeface="Verdana"/>
                <a:cs typeface="Verdana"/>
              </a:rPr>
              <a:t> </a:t>
            </a:r>
            <a:r>
              <a:rPr dirty="0" sz="3550" spc="-565">
                <a:latin typeface="Verdana"/>
                <a:cs typeface="Verdana"/>
              </a:rPr>
              <a:t>10-15%</a:t>
            </a:r>
            <a:endParaRPr sz="3550">
              <a:latin typeface="Verdana"/>
              <a:cs typeface="Verdana"/>
            </a:endParaRPr>
          </a:p>
          <a:p>
            <a:pPr algn="ctr" marL="12700" marR="5080">
              <a:lnSpc>
                <a:spcPts val="5030"/>
              </a:lnSpc>
              <a:spcBef>
                <a:spcPts val="295"/>
              </a:spcBef>
            </a:pPr>
            <a:r>
              <a:rPr dirty="0" u="heavy" sz="3550" spc="-32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only</a:t>
            </a:r>
            <a:r>
              <a:rPr dirty="0" sz="3550" spc="-650" b="1">
                <a:latin typeface="Verdana"/>
                <a:cs typeface="Verdana"/>
              </a:rPr>
              <a:t> </a:t>
            </a:r>
            <a:r>
              <a:rPr dirty="0" sz="3550" spc="-215">
                <a:latin typeface="Verdana"/>
                <a:cs typeface="Verdana"/>
              </a:rPr>
              <a:t>when</a:t>
            </a:r>
            <a:r>
              <a:rPr dirty="0" sz="3550" spc="-580">
                <a:latin typeface="Verdana"/>
                <a:cs typeface="Verdana"/>
              </a:rPr>
              <a:t> </a:t>
            </a:r>
            <a:r>
              <a:rPr dirty="0" sz="3550" spc="-190">
                <a:latin typeface="Verdana"/>
                <a:cs typeface="Verdana"/>
              </a:rPr>
              <a:t>the</a:t>
            </a:r>
            <a:r>
              <a:rPr dirty="0" sz="3550" spc="-580">
                <a:latin typeface="Verdana"/>
                <a:cs typeface="Verdana"/>
              </a:rPr>
              <a:t> </a:t>
            </a:r>
            <a:r>
              <a:rPr dirty="0" sz="3550" spc="-459">
                <a:latin typeface="Verdana"/>
                <a:cs typeface="Verdana"/>
              </a:rPr>
              <a:t>$$</a:t>
            </a:r>
            <a:r>
              <a:rPr dirty="0" sz="3550" spc="-585">
                <a:latin typeface="Verdana"/>
                <a:cs typeface="Verdana"/>
              </a:rPr>
              <a:t> </a:t>
            </a:r>
            <a:r>
              <a:rPr dirty="0" sz="3550" spc="-125">
                <a:latin typeface="Verdana"/>
                <a:cs typeface="Verdana"/>
              </a:rPr>
              <a:t>hits</a:t>
            </a:r>
            <a:r>
              <a:rPr dirty="0" sz="3550" spc="-580">
                <a:latin typeface="Verdana"/>
                <a:cs typeface="Verdana"/>
              </a:rPr>
              <a:t> </a:t>
            </a:r>
            <a:r>
              <a:rPr dirty="0" sz="3550" spc="-220">
                <a:latin typeface="Verdana"/>
                <a:cs typeface="Verdana"/>
              </a:rPr>
              <a:t>your</a:t>
            </a:r>
            <a:r>
              <a:rPr dirty="0" sz="3550" spc="-580">
                <a:latin typeface="Verdana"/>
                <a:cs typeface="Verdana"/>
              </a:rPr>
              <a:t> </a:t>
            </a:r>
            <a:r>
              <a:rPr dirty="0" sz="3550" spc="-254">
                <a:latin typeface="Verdana"/>
                <a:cs typeface="Verdana"/>
              </a:rPr>
              <a:t>bank  </a:t>
            </a:r>
            <a:r>
              <a:rPr dirty="0" sz="3550" spc="-215">
                <a:latin typeface="Verdana"/>
                <a:cs typeface="Verdana"/>
              </a:rPr>
              <a:t>account</a:t>
            </a:r>
            <a:endParaRPr sz="355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16020" y="819242"/>
            <a:ext cx="1579880" cy="1047115"/>
          </a:xfrm>
          <a:custGeom>
            <a:avLst/>
            <a:gdLst/>
            <a:ahLst/>
            <a:cxnLst/>
            <a:rect l="l" t="t" r="r" b="b"/>
            <a:pathLst>
              <a:path w="1579879" h="1047114">
                <a:moveTo>
                  <a:pt x="909563" y="0"/>
                </a:moveTo>
                <a:lnTo>
                  <a:pt x="909563" y="355999"/>
                </a:lnTo>
                <a:lnTo>
                  <a:pt x="0" y="355999"/>
                </a:lnTo>
                <a:lnTo>
                  <a:pt x="0" y="691067"/>
                </a:lnTo>
                <a:lnTo>
                  <a:pt x="909563" y="691067"/>
                </a:lnTo>
                <a:lnTo>
                  <a:pt x="909563" y="1047078"/>
                </a:lnTo>
                <a:lnTo>
                  <a:pt x="1579700" y="523533"/>
                </a:lnTo>
                <a:lnTo>
                  <a:pt x="90956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2524016" y="819242"/>
            <a:ext cx="1579880" cy="1047115"/>
          </a:xfrm>
          <a:custGeom>
            <a:avLst/>
            <a:gdLst/>
            <a:ahLst/>
            <a:cxnLst/>
            <a:rect l="l" t="t" r="r" b="b"/>
            <a:pathLst>
              <a:path w="1579880" h="1047114">
                <a:moveTo>
                  <a:pt x="909501" y="0"/>
                </a:moveTo>
                <a:lnTo>
                  <a:pt x="909501" y="355999"/>
                </a:lnTo>
                <a:lnTo>
                  <a:pt x="0" y="355999"/>
                </a:lnTo>
                <a:lnTo>
                  <a:pt x="0" y="691067"/>
                </a:lnTo>
                <a:lnTo>
                  <a:pt x="909501" y="691067"/>
                </a:lnTo>
                <a:lnTo>
                  <a:pt x="909501" y="1047078"/>
                </a:lnTo>
                <a:lnTo>
                  <a:pt x="1579637" y="523533"/>
                </a:lnTo>
                <a:lnTo>
                  <a:pt x="9095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12767" y="1505578"/>
            <a:ext cx="787273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800"/>
              <a:t>What </a:t>
            </a:r>
            <a:r>
              <a:rPr dirty="0" sz="7400" spc="-894"/>
              <a:t>about</a:t>
            </a:r>
            <a:r>
              <a:rPr dirty="0" sz="7400" spc="-1935"/>
              <a:t> </a:t>
            </a:r>
            <a:r>
              <a:rPr dirty="0" sz="7400" spc="-875"/>
              <a:t>leads?</a:t>
            </a:r>
            <a:endParaRPr sz="74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27329" rIns="0" bIns="0" rtlCol="0" vert="horz">
            <a:spAutoFit/>
          </a:bodyPr>
          <a:lstStyle/>
          <a:p>
            <a:pPr marL="13335">
              <a:lnSpc>
                <a:spcPct val="100000"/>
              </a:lnSpc>
              <a:spcBef>
                <a:spcPts val="1789"/>
              </a:spcBef>
            </a:pPr>
            <a:r>
              <a:rPr dirty="0" spc="-235"/>
              <a:t>Well,</a:t>
            </a:r>
            <a:r>
              <a:rPr dirty="0" spc="-1115"/>
              <a:t> </a:t>
            </a:r>
            <a:r>
              <a:rPr dirty="0" spc="-525"/>
              <a:t>I’ve</a:t>
            </a:r>
            <a:r>
              <a:rPr dirty="0" spc="-1110"/>
              <a:t> </a:t>
            </a:r>
            <a:r>
              <a:rPr dirty="0" spc="-415"/>
              <a:t>been</a:t>
            </a:r>
            <a:r>
              <a:rPr dirty="0" spc="-1115"/>
              <a:t> </a:t>
            </a:r>
            <a:r>
              <a:rPr dirty="0" spc="-400"/>
              <a:t>using</a:t>
            </a:r>
            <a:r>
              <a:rPr dirty="0" spc="-1110"/>
              <a:t> </a:t>
            </a:r>
            <a:r>
              <a:rPr dirty="0" spc="-254"/>
              <a:t>Paid</a:t>
            </a:r>
            <a:r>
              <a:rPr dirty="0" spc="-1115"/>
              <a:t> </a:t>
            </a:r>
            <a:r>
              <a:rPr dirty="0" spc="-285"/>
              <a:t>Media</a:t>
            </a:r>
            <a:r>
              <a:rPr dirty="0" spc="-1110"/>
              <a:t> </a:t>
            </a:r>
            <a:r>
              <a:rPr dirty="0" spc="-105"/>
              <a:t>to</a:t>
            </a:r>
            <a:r>
              <a:rPr dirty="0" spc="-1110"/>
              <a:t> </a:t>
            </a:r>
            <a:r>
              <a:rPr dirty="0" spc="-425"/>
              <a:t>attract</a:t>
            </a:r>
          </a:p>
          <a:p>
            <a:pPr algn="ctr" marL="672465" marR="668020">
              <a:lnSpc>
                <a:spcPts val="9980"/>
              </a:lnSpc>
              <a:spcBef>
                <a:spcPts val="610"/>
              </a:spcBef>
            </a:pPr>
            <a:r>
              <a:rPr dirty="0" spc="-484"/>
              <a:t>$5,000</a:t>
            </a:r>
            <a:r>
              <a:rPr dirty="0" spc="-1115"/>
              <a:t> </a:t>
            </a:r>
            <a:r>
              <a:rPr dirty="0" spc="-105"/>
              <a:t>to</a:t>
            </a:r>
            <a:r>
              <a:rPr dirty="0" spc="-1115"/>
              <a:t> </a:t>
            </a:r>
            <a:r>
              <a:rPr dirty="0" spc="-665"/>
              <a:t>$10,000</a:t>
            </a:r>
            <a:r>
              <a:rPr dirty="0" spc="-1115"/>
              <a:t> </a:t>
            </a:r>
            <a:r>
              <a:rPr dirty="0" spc="-229"/>
              <a:t>clients</a:t>
            </a:r>
            <a:r>
              <a:rPr dirty="0" spc="-1110"/>
              <a:t> </a:t>
            </a:r>
            <a:r>
              <a:rPr dirty="0" spc="-165"/>
              <a:t>for</a:t>
            </a:r>
            <a:r>
              <a:rPr dirty="0" spc="-1115"/>
              <a:t> </a:t>
            </a:r>
            <a:r>
              <a:rPr dirty="0" spc="-350"/>
              <a:t>the</a:t>
            </a:r>
            <a:r>
              <a:rPr dirty="0" spc="-1115"/>
              <a:t> </a:t>
            </a:r>
            <a:r>
              <a:rPr dirty="0" spc="-335"/>
              <a:t>last</a:t>
            </a:r>
            <a:r>
              <a:rPr dirty="0" spc="-1110"/>
              <a:t> </a:t>
            </a:r>
            <a:r>
              <a:rPr dirty="0" spc="-295"/>
              <a:t>4 </a:t>
            </a:r>
            <a:r>
              <a:rPr dirty="0" spc="-165"/>
              <a:t> </a:t>
            </a:r>
            <a:r>
              <a:rPr dirty="0" spc="-735"/>
              <a:t>years..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12767" y="1505578"/>
            <a:ext cx="787273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800"/>
              <a:t>What </a:t>
            </a:r>
            <a:r>
              <a:rPr dirty="0" sz="7400" spc="-894"/>
              <a:t>about</a:t>
            </a:r>
            <a:r>
              <a:rPr dirty="0" sz="7400" spc="-1935"/>
              <a:t> </a:t>
            </a:r>
            <a:r>
              <a:rPr dirty="0" sz="7400" spc="-875"/>
              <a:t>leads?</a:t>
            </a:r>
            <a:endParaRPr sz="7400"/>
          </a:p>
        </p:txBody>
      </p:sp>
      <p:sp>
        <p:nvSpPr>
          <p:cNvPr id="3" name="object 3"/>
          <p:cNvSpPr/>
          <p:nvPr/>
        </p:nvSpPr>
        <p:spPr>
          <a:xfrm>
            <a:off x="3956633" y="4095226"/>
            <a:ext cx="6298342" cy="29993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922820" y="4160993"/>
            <a:ext cx="3074371" cy="28552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065679" y="7589163"/>
            <a:ext cx="4085590" cy="11563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919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Facebook</a:t>
            </a:r>
            <a:endParaRPr sz="74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27269" y="7589163"/>
            <a:ext cx="4173854" cy="11563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117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Instag</a:t>
            </a:r>
            <a:r>
              <a:rPr dirty="0" u="heavy" sz="7400" spc="-93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r</a:t>
            </a:r>
            <a:r>
              <a:rPr dirty="0" u="heavy" sz="7400" spc="-153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am</a:t>
            </a:r>
            <a:endParaRPr sz="7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767289" y="1505578"/>
            <a:ext cx="12577445" cy="11563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865" b="1">
                <a:latin typeface="Verdana"/>
                <a:cs typeface="Verdana"/>
              </a:rPr>
              <a:t>Across</a:t>
            </a:r>
            <a:r>
              <a:rPr dirty="0" sz="7400" spc="-1335" b="1">
                <a:latin typeface="Verdana"/>
                <a:cs typeface="Verdana"/>
              </a:rPr>
              <a:t> </a:t>
            </a:r>
            <a:r>
              <a:rPr dirty="0" sz="7400" spc="-880" b="1">
                <a:latin typeface="Verdana"/>
                <a:cs typeface="Verdana"/>
              </a:rPr>
              <a:t>the</a:t>
            </a:r>
            <a:r>
              <a:rPr dirty="0" sz="7400" spc="-1330" b="1">
                <a:latin typeface="Verdana"/>
                <a:cs typeface="Verdana"/>
              </a:rPr>
              <a:t> </a:t>
            </a:r>
            <a:r>
              <a:rPr dirty="0" sz="7400" spc="-1345" b="1">
                <a:latin typeface="Verdana"/>
                <a:cs typeface="Verdana"/>
              </a:rPr>
              <a:t>2</a:t>
            </a:r>
            <a:r>
              <a:rPr dirty="0" sz="7400" spc="-1335" b="1">
                <a:latin typeface="Verdana"/>
                <a:cs typeface="Verdana"/>
              </a:rPr>
              <a:t> </a:t>
            </a:r>
            <a:r>
              <a:rPr dirty="0" sz="7400" spc="-840" b="1">
                <a:latin typeface="Verdana"/>
                <a:cs typeface="Verdana"/>
              </a:rPr>
              <a:t>Platforms</a:t>
            </a:r>
            <a:r>
              <a:rPr dirty="0" sz="7400" spc="-1330" b="1">
                <a:latin typeface="Verdana"/>
                <a:cs typeface="Verdana"/>
              </a:rPr>
              <a:t> </a:t>
            </a:r>
            <a:r>
              <a:rPr dirty="0" sz="7400" spc="-720" b="1">
                <a:latin typeface="Verdana"/>
                <a:cs typeface="Verdana"/>
              </a:rPr>
              <a:t>Alone..</a:t>
            </a:r>
            <a:endParaRPr sz="74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22307" y="5358863"/>
            <a:ext cx="15466694" cy="13830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900" spc="-860" b="1">
                <a:latin typeface="Verdana"/>
                <a:cs typeface="Verdana"/>
              </a:rPr>
              <a:t>Unlimited</a:t>
            </a:r>
            <a:r>
              <a:rPr dirty="0" sz="8900" spc="-1614" b="1">
                <a:latin typeface="Verdana"/>
                <a:cs typeface="Verdana"/>
              </a:rPr>
              <a:t> </a:t>
            </a:r>
            <a:r>
              <a:rPr dirty="0" sz="8900" spc="-900" b="1">
                <a:latin typeface="Verdana"/>
                <a:cs typeface="Verdana"/>
              </a:rPr>
              <a:t>Potential</a:t>
            </a:r>
            <a:r>
              <a:rPr dirty="0" sz="8900" spc="-1614" b="1">
                <a:latin typeface="Verdana"/>
                <a:cs typeface="Verdana"/>
              </a:rPr>
              <a:t> </a:t>
            </a:r>
            <a:r>
              <a:rPr dirty="0" sz="8900" spc="-1040" b="1">
                <a:latin typeface="Verdana"/>
                <a:cs typeface="Verdana"/>
              </a:rPr>
              <a:t>For</a:t>
            </a:r>
            <a:r>
              <a:rPr dirty="0" sz="8900" spc="-1610" b="1">
                <a:latin typeface="Verdana"/>
                <a:cs typeface="Verdana"/>
              </a:rPr>
              <a:t> </a:t>
            </a:r>
            <a:r>
              <a:rPr dirty="0" sz="8900" spc="-985" b="1">
                <a:latin typeface="Verdana"/>
                <a:cs typeface="Verdana"/>
              </a:rPr>
              <a:t>SCALE</a:t>
            </a:r>
            <a:endParaRPr sz="89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31693" y="6588700"/>
            <a:ext cx="15441294" cy="0"/>
          </a:xfrm>
          <a:custGeom>
            <a:avLst/>
            <a:gdLst/>
            <a:ahLst/>
            <a:cxnLst/>
            <a:rect l="l" t="t" r="r" b="b"/>
            <a:pathLst>
              <a:path w="15441294" h="0">
                <a:moveTo>
                  <a:pt x="0" y="0"/>
                </a:moveTo>
                <a:lnTo>
                  <a:pt x="15440686" y="0"/>
                </a:lnTo>
              </a:path>
            </a:pathLst>
          </a:custGeom>
          <a:ln w="565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366343" y="3324505"/>
            <a:ext cx="8680364" cy="46071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28674" y="3319333"/>
            <a:ext cx="5830114" cy="45442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23965" y="3246037"/>
            <a:ext cx="6039533" cy="48164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188660" y="5130733"/>
            <a:ext cx="1675130" cy="1047115"/>
          </a:xfrm>
          <a:custGeom>
            <a:avLst/>
            <a:gdLst/>
            <a:ahLst/>
            <a:cxnLst/>
            <a:rect l="l" t="t" r="r" b="b"/>
            <a:pathLst>
              <a:path w="1675129" h="1047114">
                <a:moveTo>
                  <a:pt x="1004367" y="0"/>
                </a:moveTo>
                <a:lnTo>
                  <a:pt x="1004367" y="356010"/>
                </a:lnTo>
                <a:lnTo>
                  <a:pt x="0" y="356010"/>
                </a:lnTo>
                <a:lnTo>
                  <a:pt x="0" y="691078"/>
                </a:lnTo>
                <a:lnTo>
                  <a:pt x="1004367" y="691078"/>
                </a:lnTo>
                <a:lnTo>
                  <a:pt x="1004367" y="1047088"/>
                </a:lnTo>
                <a:lnTo>
                  <a:pt x="1674503" y="523544"/>
                </a:lnTo>
                <a:lnTo>
                  <a:pt x="1004367" y="0"/>
                </a:lnTo>
                <a:close/>
              </a:path>
            </a:pathLst>
          </a:custGeom>
          <a:solidFill>
            <a:srgbClr val="4A88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293369" y="6497090"/>
            <a:ext cx="1675130" cy="1047115"/>
          </a:xfrm>
          <a:custGeom>
            <a:avLst/>
            <a:gdLst/>
            <a:ahLst/>
            <a:cxnLst/>
            <a:rect l="l" t="t" r="r" b="b"/>
            <a:pathLst>
              <a:path w="1675129" h="1047115">
                <a:moveTo>
                  <a:pt x="1004367" y="0"/>
                </a:moveTo>
                <a:lnTo>
                  <a:pt x="1004367" y="356010"/>
                </a:lnTo>
                <a:lnTo>
                  <a:pt x="0" y="356010"/>
                </a:lnTo>
                <a:lnTo>
                  <a:pt x="0" y="691078"/>
                </a:lnTo>
                <a:lnTo>
                  <a:pt x="1004367" y="691078"/>
                </a:lnTo>
                <a:lnTo>
                  <a:pt x="1004367" y="1047088"/>
                </a:lnTo>
                <a:lnTo>
                  <a:pt x="1674503" y="523544"/>
                </a:lnTo>
                <a:lnTo>
                  <a:pt x="1004367" y="0"/>
                </a:lnTo>
                <a:close/>
              </a:path>
            </a:pathLst>
          </a:custGeom>
          <a:solidFill>
            <a:srgbClr val="4A88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293369" y="3764377"/>
            <a:ext cx="1675130" cy="1047115"/>
          </a:xfrm>
          <a:custGeom>
            <a:avLst/>
            <a:gdLst/>
            <a:ahLst/>
            <a:cxnLst/>
            <a:rect l="l" t="t" r="r" b="b"/>
            <a:pathLst>
              <a:path w="1675129" h="1047114">
                <a:moveTo>
                  <a:pt x="1004367" y="0"/>
                </a:moveTo>
                <a:lnTo>
                  <a:pt x="1004367" y="356010"/>
                </a:lnTo>
                <a:lnTo>
                  <a:pt x="0" y="356010"/>
                </a:lnTo>
                <a:lnTo>
                  <a:pt x="0" y="691078"/>
                </a:lnTo>
                <a:lnTo>
                  <a:pt x="1004367" y="691078"/>
                </a:lnTo>
                <a:lnTo>
                  <a:pt x="1004367" y="1047088"/>
                </a:lnTo>
                <a:lnTo>
                  <a:pt x="1674503" y="523544"/>
                </a:lnTo>
                <a:lnTo>
                  <a:pt x="1004367" y="0"/>
                </a:lnTo>
                <a:close/>
              </a:path>
            </a:pathLst>
          </a:custGeom>
          <a:solidFill>
            <a:srgbClr val="4A88E7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233213" y="657436"/>
            <a:ext cx="9633585" cy="13830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pc="-1200"/>
              <a:t>Generate </a:t>
            </a:r>
            <a:r>
              <a:rPr dirty="0" spc="-1600"/>
              <a:t>10X</a:t>
            </a:r>
            <a:r>
              <a:rPr dirty="0" spc="-2075"/>
              <a:t> </a:t>
            </a:r>
            <a:r>
              <a:rPr dirty="0" spc="-1130"/>
              <a:t>ROI’s</a:t>
            </a:r>
          </a:p>
        </p:txBody>
      </p:sp>
      <p:sp>
        <p:nvSpPr>
          <p:cNvPr id="3" name="object 3"/>
          <p:cNvSpPr/>
          <p:nvPr/>
        </p:nvSpPr>
        <p:spPr>
          <a:xfrm>
            <a:off x="5248164" y="1883209"/>
            <a:ext cx="9608185" cy="0"/>
          </a:xfrm>
          <a:custGeom>
            <a:avLst/>
            <a:gdLst/>
            <a:ahLst/>
            <a:cxnLst/>
            <a:rect l="l" t="t" r="r" b="b"/>
            <a:pathLst>
              <a:path w="9608185" h="0">
                <a:moveTo>
                  <a:pt x="0" y="0"/>
                </a:moveTo>
                <a:lnTo>
                  <a:pt x="9607759" y="0"/>
                </a:lnTo>
              </a:path>
            </a:pathLst>
          </a:custGeom>
          <a:ln w="565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43096" y="2635574"/>
            <a:ext cx="17979766" cy="63893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552226" y="9377024"/>
            <a:ext cx="3233556" cy="175681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4813999" y="9513144"/>
            <a:ext cx="2710053" cy="12332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6072391" y="8792209"/>
            <a:ext cx="800100" cy="800100"/>
          </a:xfrm>
          <a:custGeom>
            <a:avLst/>
            <a:gdLst/>
            <a:ahLst/>
            <a:cxnLst/>
            <a:rect l="l" t="t" r="r" b="b"/>
            <a:pathLst>
              <a:path w="800100" h="800100">
                <a:moveTo>
                  <a:pt x="0" y="799791"/>
                </a:moveTo>
                <a:lnTo>
                  <a:pt x="762771" y="37020"/>
                </a:lnTo>
                <a:lnTo>
                  <a:pt x="799791" y="0"/>
                </a:lnTo>
              </a:path>
            </a:pathLst>
          </a:custGeom>
          <a:ln w="104708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6692999" y="8544912"/>
            <a:ext cx="426720" cy="426720"/>
          </a:xfrm>
          <a:custGeom>
            <a:avLst/>
            <a:gdLst/>
            <a:ahLst/>
            <a:cxnLst/>
            <a:rect l="l" t="t" r="r" b="b"/>
            <a:pathLst>
              <a:path w="426719" h="426720">
                <a:moveTo>
                  <a:pt x="426479" y="0"/>
                </a:moveTo>
                <a:lnTo>
                  <a:pt x="0" y="142163"/>
                </a:lnTo>
                <a:lnTo>
                  <a:pt x="284284" y="426479"/>
                </a:lnTo>
                <a:lnTo>
                  <a:pt x="426479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510783" y="9725223"/>
            <a:ext cx="11973560" cy="955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100" spc="-330">
                <a:latin typeface="Verdana"/>
                <a:cs typeface="Verdana"/>
              </a:rPr>
              <a:t>Roughly</a:t>
            </a:r>
            <a:r>
              <a:rPr dirty="0" sz="6100" spc="-1000">
                <a:latin typeface="Verdana"/>
                <a:cs typeface="Verdana"/>
              </a:rPr>
              <a:t> </a:t>
            </a:r>
            <a:r>
              <a:rPr dirty="0" sz="6100" spc="-965" b="1">
                <a:latin typeface="Verdana"/>
                <a:cs typeface="Verdana"/>
              </a:rPr>
              <a:t>$2MM</a:t>
            </a:r>
            <a:r>
              <a:rPr dirty="0" sz="6100" spc="-935" b="1">
                <a:latin typeface="Verdana"/>
                <a:cs typeface="Verdana"/>
              </a:rPr>
              <a:t> </a:t>
            </a:r>
            <a:r>
              <a:rPr dirty="0" sz="6100" spc="-105">
                <a:latin typeface="Verdana"/>
                <a:cs typeface="Verdana"/>
              </a:rPr>
              <a:t>to</a:t>
            </a:r>
            <a:r>
              <a:rPr dirty="0" sz="6100" spc="-1000">
                <a:latin typeface="Verdana"/>
                <a:cs typeface="Verdana"/>
              </a:rPr>
              <a:t> </a:t>
            </a:r>
            <a:r>
              <a:rPr dirty="0" sz="6100" spc="-450">
                <a:latin typeface="Verdana"/>
                <a:cs typeface="Verdana"/>
              </a:rPr>
              <a:t>Generate</a:t>
            </a:r>
            <a:r>
              <a:rPr dirty="0" sz="6100" spc="-994">
                <a:latin typeface="Verdana"/>
                <a:cs typeface="Verdana"/>
              </a:rPr>
              <a:t> </a:t>
            </a:r>
            <a:r>
              <a:rPr dirty="0" u="heavy" sz="6100" spc="-894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$20MM</a:t>
            </a:r>
            <a:endParaRPr sz="61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31725" y="4186124"/>
            <a:ext cx="15777210" cy="4255770"/>
          </a:xfrm>
          <a:prstGeom prst="rect">
            <a:avLst/>
          </a:prstGeom>
        </p:spPr>
        <p:txBody>
          <a:bodyPr wrap="square" lIns="0" tIns="193040" rIns="0" bIns="0" rtlCol="0" vert="horz">
            <a:spAutoFit/>
          </a:bodyPr>
          <a:lstStyle/>
          <a:p>
            <a:pPr marL="1283970" indent="-1271270">
              <a:lnSpc>
                <a:spcPct val="100000"/>
              </a:lnSpc>
              <a:spcBef>
                <a:spcPts val="1520"/>
              </a:spcBef>
              <a:buAutoNum type="arabicPeriod"/>
              <a:tabLst>
                <a:tab pos="1283335" algn="l"/>
                <a:tab pos="1283970" algn="l"/>
              </a:tabLst>
            </a:pPr>
            <a:r>
              <a:rPr dirty="0" sz="5750" spc="-590" b="1">
                <a:latin typeface="Verdana"/>
                <a:cs typeface="Verdana"/>
              </a:rPr>
              <a:t>Identify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680" b="1">
                <a:latin typeface="Verdana"/>
                <a:cs typeface="Verdana"/>
              </a:rPr>
              <a:t>the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765" b="1">
                <a:latin typeface="Verdana"/>
                <a:cs typeface="Verdana"/>
              </a:rPr>
              <a:t>one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755" b="1">
                <a:latin typeface="Verdana"/>
                <a:cs typeface="Verdana"/>
              </a:rPr>
              <a:t>DEEP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680" b="1">
                <a:latin typeface="Verdana"/>
                <a:cs typeface="Verdana"/>
              </a:rPr>
              <a:t>problem</a:t>
            </a:r>
            <a:r>
              <a:rPr dirty="0" sz="5750" spc="-1035" b="1">
                <a:latin typeface="Verdana"/>
                <a:cs typeface="Verdana"/>
              </a:rPr>
              <a:t> </a:t>
            </a:r>
            <a:r>
              <a:rPr dirty="0" sz="5750" spc="-665" b="1">
                <a:latin typeface="Verdana"/>
                <a:cs typeface="Verdana"/>
              </a:rPr>
              <a:t>you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875" b="1">
                <a:latin typeface="Verdana"/>
                <a:cs typeface="Verdana"/>
              </a:rPr>
              <a:t>can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590" b="1">
                <a:latin typeface="Verdana"/>
                <a:cs typeface="Verdana"/>
              </a:rPr>
              <a:t>solve</a:t>
            </a:r>
            <a:endParaRPr sz="5750">
              <a:latin typeface="Verdana"/>
              <a:cs typeface="Verdana"/>
            </a:endParaRPr>
          </a:p>
          <a:p>
            <a:pPr marL="1283970" indent="-1271270">
              <a:lnSpc>
                <a:spcPct val="100000"/>
              </a:lnSpc>
              <a:spcBef>
                <a:spcPts val="1430"/>
              </a:spcBef>
              <a:buAutoNum type="arabicPeriod"/>
              <a:tabLst>
                <a:tab pos="1283335" algn="l"/>
                <a:tab pos="1283970" algn="l"/>
              </a:tabLst>
            </a:pPr>
            <a:r>
              <a:rPr dirty="0" sz="5750" spc="-740" b="1">
                <a:latin typeface="Verdana"/>
                <a:cs typeface="Verdana"/>
              </a:rPr>
              <a:t>Structure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650" b="1">
                <a:latin typeface="Verdana"/>
                <a:cs typeface="Verdana"/>
              </a:rPr>
              <a:t>your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770" b="1">
                <a:latin typeface="Verdana"/>
                <a:cs typeface="Verdana"/>
              </a:rPr>
              <a:t>Signature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415" b="1">
                <a:latin typeface="Verdana"/>
                <a:cs typeface="Verdana"/>
              </a:rPr>
              <a:t>Offer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1175" b="1">
                <a:latin typeface="Verdana"/>
                <a:cs typeface="Verdana"/>
              </a:rPr>
              <a:t>($3k+)</a:t>
            </a:r>
            <a:endParaRPr sz="5750">
              <a:latin typeface="Verdana"/>
              <a:cs typeface="Verdana"/>
            </a:endParaRPr>
          </a:p>
          <a:p>
            <a:pPr marL="1163955" indent="-1151255">
              <a:lnSpc>
                <a:spcPct val="100000"/>
              </a:lnSpc>
              <a:spcBef>
                <a:spcPts val="1425"/>
              </a:spcBef>
              <a:buAutoNum type="arabicPeriod"/>
              <a:tabLst>
                <a:tab pos="1163955" algn="l"/>
                <a:tab pos="1164590" algn="l"/>
              </a:tabLst>
            </a:pPr>
            <a:r>
              <a:rPr dirty="0" sz="5750" spc="-515" b="1">
                <a:latin typeface="Verdana"/>
                <a:cs typeface="Verdana"/>
              </a:rPr>
              <a:t>Deploy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900" b="1">
                <a:latin typeface="Verdana"/>
                <a:cs typeface="Verdana"/>
              </a:rPr>
              <a:t>my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690" b="1">
                <a:latin typeface="Verdana"/>
                <a:cs typeface="Verdana"/>
              </a:rPr>
              <a:t>Simple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880" b="1">
                <a:latin typeface="Verdana"/>
                <a:cs typeface="Verdana"/>
              </a:rPr>
              <a:t>3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735" b="1">
                <a:latin typeface="Verdana"/>
                <a:cs typeface="Verdana"/>
              </a:rPr>
              <a:t>Step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835" b="1">
                <a:latin typeface="Verdana"/>
                <a:cs typeface="Verdana"/>
              </a:rPr>
              <a:t>System</a:t>
            </a:r>
            <a:endParaRPr sz="5750">
              <a:latin typeface="Verdana"/>
              <a:cs typeface="Verdana"/>
            </a:endParaRPr>
          </a:p>
          <a:p>
            <a:pPr marL="1128395" indent="-1115695">
              <a:lnSpc>
                <a:spcPct val="100000"/>
              </a:lnSpc>
              <a:spcBef>
                <a:spcPts val="1430"/>
              </a:spcBef>
              <a:buAutoNum type="arabicPeriod"/>
              <a:tabLst>
                <a:tab pos="1128395" algn="l"/>
                <a:tab pos="1129030" algn="l"/>
              </a:tabLst>
            </a:pPr>
            <a:r>
              <a:rPr dirty="0" sz="5750" spc="-715" b="1">
                <a:latin typeface="Verdana"/>
                <a:cs typeface="Verdana"/>
              </a:rPr>
              <a:t>Start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715" b="1">
                <a:latin typeface="Verdana"/>
                <a:cs typeface="Verdana"/>
              </a:rPr>
              <a:t>Generating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u="heavy" sz="5750" spc="-55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High</a:t>
            </a:r>
            <a:r>
              <a:rPr dirty="0" u="heavy" sz="5750" spc="-102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5750" spc="-45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Quality</a:t>
            </a:r>
            <a:r>
              <a:rPr dirty="0" sz="5750" spc="-1025" b="1">
                <a:latin typeface="Verdana"/>
                <a:cs typeface="Verdana"/>
              </a:rPr>
              <a:t> </a:t>
            </a:r>
            <a:r>
              <a:rPr dirty="0" sz="5750" spc="-840" b="1">
                <a:latin typeface="Verdana"/>
                <a:cs typeface="Verdana"/>
              </a:rPr>
              <a:t>Leads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85132" y="709790"/>
            <a:ext cx="15342869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1075">
                <a:uFill>
                  <a:solidFill>
                    <a:srgbClr val="000000"/>
                  </a:solidFill>
                </a:uFill>
              </a:rPr>
              <a:t>So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800">
                <a:uFill>
                  <a:solidFill>
                    <a:srgbClr val="000000"/>
                  </a:solidFill>
                </a:uFill>
              </a:rPr>
              <a:t>What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670">
                <a:uFill>
                  <a:solidFill>
                    <a:srgbClr val="000000"/>
                  </a:solidFill>
                </a:uFill>
              </a:rPr>
              <a:t>Do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925">
                <a:uFill>
                  <a:solidFill>
                    <a:srgbClr val="000000"/>
                  </a:solidFill>
                </a:uFill>
              </a:rPr>
              <a:t>You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890">
                <a:uFill>
                  <a:solidFill>
                    <a:srgbClr val="000000"/>
                  </a:solidFill>
                </a:uFill>
              </a:rPr>
              <a:t>Need</a:t>
            </a:r>
            <a:r>
              <a:rPr dirty="0" u="heavy" sz="7400" spc="-1320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940">
                <a:uFill>
                  <a:solidFill>
                    <a:srgbClr val="000000"/>
                  </a:solidFill>
                </a:uFill>
              </a:rPr>
              <a:t>To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750">
                <a:uFill>
                  <a:solidFill>
                    <a:srgbClr val="000000"/>
                  </a:solidFill>
                </a:uFill>
              </a:rPr>
              <a:t>Get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925">
                <a:uFill>
                  <a:solidFill>
                    <a:srgbClr val="000000"/>
                  </a:solidFill>
                </a:uFill>
              </a:rPr>
              <a:t>Started</a:t>
            </a:r>
            <a:endParaRPr sz="74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56261" y="709790"/>
            <a:ext cx="10384155" cy="11563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88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Here’s</a:t>
            </a:r>
            <a:r>
              <a:rPr dirty="0" u="heavy" sz="7400" spc="-133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400" spc="-1019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what</a:t>
            </a:r>
            <a:r>
              <a:rPr dirty="0" u="heavy" sz="7400" spc="-133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400" spc="-102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I’d</a:t>
            </a:r>
            <a:r>
              <a:rPr dirty="0" u="heavy" sz="7400" spc="-132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400" spc="-54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like</a:t>
            </a:r>
            <a:r>
              <a:rPr dirty="0" u="heavy" sz="7400" spc="-1330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400" spc="-56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to</a:t>
            </a:r>
            <a:r>
              <a:rPr dirty="0" u="heavy" sz="7400" spc="-132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400" spc="-735" b="1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do</a:t>
            </a:r>
            <a:endParaRPr sz="74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026025" y="2443318"/>
            <a:ext cx="10052050" cy="56542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921316" y="2370022"/>
            <a:ext cx="10261467" cy="59265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ubTitle" idx="4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605155" marR="5080" indent="-586740">
              <a:lnSpc>
                <a:spcPct val="120700"/>
              </a:lnSpc>
              <a:spcBef>
                <a:spcPts val="95"/>
              </a:spcBef>
            </a:pPr>
            <a:r>
              <a:rPr dirty="0" spc="-750"/>
              <a:t>I’m</a:t>
            </a:r>
            <a:r>
              <a:rPr dirty="0" spc="-1200"/>
              <a:t> </a:t>
            </a:r>
            <a:r>
              <a:rPr dirty="0" spc="-195"/>
              <a:t>looking</a:t>
            </a:r>
            <a:r>
              <a:rPr dirty="0" spc="-1200"/>
              <a:t> </a:t>
            </a:r>
            <a:r>
              <a:rPr dirty="0" spc="-180"/>
              <a:t>for</a:t>
            </a:r>
            <a:r>
              <a:rPr dirty="0" spc="-1200"/>
              <a:t> </a:t>
            </a:r>
            <a:r>
              <a:rPr dirty="0" spc="-919"/>
              <a:t>a</a:t>
            </a:r>
            <a:r>
              <a:rPr dirty="0" spc="-1200"/>
              <a:t> </a:t>
            </a:r>
            <a:r>
              <a:rPr dirty="0" spc="-160"/>
              <a:t>few</a:t>
            </a:r>
            <a:r>
              <a:rPr dirty="0" spc="-1200"/>
              <a:t> </a:t>
            </a:r>
            <a:r>
              <a:rPr dirty="0" spc="-590"/>
              <a:t>more</a:t>
            </a:r>
            <a:r>
              <a:rPr dirty="0" spc="-1195"/>
              <a:t> </a:t>
            </a:r>
            <a:r>
              <a:rPr dirty="0" spc="-395"/>
              <a:t>serious  </a:t>
            </a:r>
            <a:r>
              <a:rPr dirty="0" spc="-505"/>
              <a:t>Students</a:t>
            </a:r>
            <a:r>
              <a:rPr dirty="0" spc="-1200"/>
              <a:t> </a:t>
            </a:r>
            <a:r>
              <a:rPr dirty="0" spc="-120"/>
              <a:t>to</a:t>
            </a:r>
            <a:r>
              <a:rPr dirty="0" spc="-1200"/>
              <a:t> </a:t>
            </a:r>
            <a:r>
              <a:rPr dirty="0" spc="-980" b="1">
                <a:latin typeface="Verdana"/>
                <a:cs typeface="Verdana"/>
              </a:rPr>
              <a:t>mentor</a:t>
            </a:r>
            <a:r>
              <a:rPr dirty="0" spc="-1320" b="1">
                <a:latin typeface="Verdana"/>
                <a:cs typeface="Verdana"/>
              </a:rPr>
              <a:t> </a:t>
            </a:r>
            <a:r>
              <a:rPr dirty="0" spc="-565" b="1">
                <a:latin typeface="Verdana"/>
                <a:cs typeface="Verdana"/>
              </a:rPr>
              <a:t>to</a:t>
            </a:r>
            <a:r>
              <a:rPr dirty="0" spc="-1325" b="1">
                <a:latin typeface="Verdana"/>
                <a:cs typeface="Verdana"/>
              </a:rPr>
              <a:t> </a:t>
            </a:r>
            <a:r>
              <a:rPr dirty="0" spc="-1395" b="1">
                <a:latin typeface="Verdana"/>
                <a:cs typeface="Verdana"/>
              </a:rPr>
              <a:t>7</a:t>
            </a:r>
            <a:r>
              <a:rPr dirty="0" spc="-1320" b="1">
                <a:latin typeface="Verdana"/>
                <a:cs typeface="Verdana"/>
              </a:rPr>
              <a:t> </a:t>
            </a:r>
            <a:r>
              <a:rPr dirty="0" spc="-900" b="1">
                <a:latin typeface="Verdana"/>
                <a:cs typeface="Verdana"/>
              </a:rPr>
              <a:t>figures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43067" y="2545094"/>
            <a:ext cx="370670" cy="3706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743067" y="4304203"/>
            <a:ext cx="370670" cy="3706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743067" y="6063311"/>
            <a:ext cx="370670" cy="3706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743067" y="7822420"/>
            <a:ext cx="370670" cy="3706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531725" y="2173621"/>
            <a:ext cx="15575915" cy="79419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274955">
              <a:lnSpc>
                <a:spcPct val="119000"/>
              </a:lnSpc>
              <a:spcBef>
                <a:spcPts val="95"/>
              </a:spcBef>
            </a:pPr>
            <a:r>
              <a:rPr dirty="0" sz="4850" spc="-75">
                <a:latin typeface="Verdana"/>
                <a:cs typeface="Verdana"/>
              </a:rPr>
              <a:t>Help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00">
                <a:latin typeface="Verdana"/>
                <a:cs typeface="Verdana"/>
              </a:rPr>
              <a:t>You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370">
                <a:latin typeface="Verdana"/>
                <a:cs typeface="Verdana"/>
              </a:rPr>
              <a:t>Structure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u="heavy" sz="4850" spc="-29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your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375">
                <a:latin typeface="Verdana"/>
                <a:cs typeface="Verdana"/>
              </a:rPr>
              <a:t>Signature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100">
                <a:latin typeface="Verdana"/>
                <a:cs typeface="Verdana"/>
              </a:rPr>
              <a:t>Offer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275">
                <a:latin typeface="Verdana"/>
                <a:cs typeface="Verdana"/>
              </a:rPr>
              <a:t>that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65">
                <a:latin typeface="Verdana"/>
                <a:cs typeface="Verdana"/>
              </a:rPr>
              <a:t>you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400">
                <a:latin typeface="Verdana"/>
                <a:cs typeface="Verdana"/>
              </a:rPr>
              <a:t>can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125">
                <a:latin typeface="Verdana"/>
                <a:cs typeface="Verdana"/>
              </a:rPr>
              <a:t>sell  </a:t>
            </a:r>
            <a:r>
              <a:rPr dirty="0" sz="4850" spc="-120">
                <a:latin typeface="Verdana"/>
                <a:cs typeface="Verdana"/>
              </a:rPr>
              <a:t>for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490">
                <a:latin typeface="Verdana"/>
                <a:cs typeface="Verdana"/>
              </a:rPr>
              <a:t>$3000+</a:t>
            </a:r>
            <a:endParaRPr sz="4850">
              <a:latin typeface="Verdana"/>
              <a:cs typeface="Verdana"/>
            </a:endParaRPr>
          </a:p>
          <a:p>
            <a:pPr marL="12700" marR="310515">
              <a:lnSpc>
                <a:spcPct val="119000"/>
              </a:lnSpc>
            </a:pPr>
            <a:r>
              <a:rPr dirty="0" sz="4850" spc="-204">
                <a:latin typeface="Verdana"/>
                <a:cs typeface="Verdana"/>
              </a:rPr>
              <a:t>Give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265">
                <a:latin typeface="Verdana"/>
                <a:cs typeface="Verdana"/>
              </a:rPr>
              <a:t>you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484">
                <a:latin typeface="Verdana"/>
                <a:cs typeface="Verdana"/>
              </a:rPr>
              <a:t>my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445">
                <a:latin typeface="Verdana"/>
                <a:cs typeface="Verdana"/>
              </a:rPr>
              <a:t>3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360">
                <a:latin typeface="Verdana"/>
                <a:cs typeface="Verdana"/>
              </a:rPr>
              <a:t>Step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95">
                <a:latin typeface="Verdana"/>
                <a:cs typeface="Verdana"/>
              </a:rPr>
              <a:t>Funnel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365">
                <a:latin typeface="Verdana"/>
                <a:cs typeface="Verdana"/>
              </a:rPr>
              <a:t>and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195">
                <a:latin typeface="Verdana"/>
                <a:cs typeface="Verdana"/>
              </a:rPr>
              <a:t>walk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65">
                <a:latin typeface="Verdana"/>
                <a:cs typeface="Verdana"/>
              </a:rPr>
              <a:t>you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95">
                <a:latin typeface="Verdana"/>
                <a:cs typeface="Verdana"/>
              </a:rPr>
              <a:t>through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580" b="1">
                <a:latin typeface="Verdana"/>
                <a:cs typeface="Verdana"/>
              </a:rPr>
              <a:t>step</a:t>
            </a:r>
            <a:r>
              <a:rPr dirty="0" sz="4850" spc="-869" b="1">
                <a:latin typeface="Verdana"/>
                <a:cs typeface="Verdana"/>
              </a:rPr>
              <a:t> </a:t>
            </a:r>
            <a:r>
              <a:rPr dirty="0" sz="4850" spc="-459" b="1">
                <a:latin typeface="Verdana"/>
                <a:cs typeface="Verdana"/>
              </a:rPr>
              <a:t>by  </a:t>
            </a:r>
            <a:r>
              <a:rPr dirty="0" sz="4850" spc="-580" b="1">
                <a:latin typeface="Verdana"/>
                <a:cs typeface="Verdana"/>
              </a:rPr>
              <a:t>step</a:t>
            </a:r>
            <a:r>
              <a:rPr dirty="0" sz="4850" spc="-865" b="1">
                <a:latin typeface="Verdana"/>
                <a:cs typeface="Verdana"/>
              </a:rPr>
              <a:t> </a:t>
            </a:r>
            <a:r>
              <a:rPr dirty="0" sz="4850" spc="-155">
                <a:latin typeface="Verdana"/>
                <a:cs typeface="Verdana"/>
              </a:rPr>
              <a:t>how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80">
                <a:latin typeface="Verdana"/>
                <a:cs typeface="Verdana"/>
              </a:rPr>
              <a:t>to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145">
                <a:latin typeface="Verdana"/>
                <a:cs typeface="Verdana"/>
              </a:rPr>
              <a:t>deploy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30">
                <a:latin typeface="Verdana"/>
                <a:cs typeface="Verdana"/>
              </a:rPr>
              <a:t>it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u="heavy" sz="4850" spc="-29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your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85">
                <a:latin typeface="Verdana"/>
                <a:cs typeface="Verdana"/>
              </a:rPr>
              <a:t>business</a:t>
            </a:r>
            <a:endParaRPr sz="4850">
              <a:latin typeface="Verdana"/>
              <a:cs typeface="Verdana"/>
            </a:endParaRPr>
          </a:p>
          <a:p>
            <a:pPr marL="12700" marR="5080">
              <a:lnSpc>
                <a:spcPct val="119000"/>
              </a:lnSpc>
            </a:pPr>
            <a:r>
              <a:rPr dirty="0" sz="4850" spc="-250">
                <a:latin typeface="Verdana"/>
                <a:cs typeface="Verdana"/>
              </a:rPr>
              <a:t>Hand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280">
                <a:latin typeface="Verdana"/>
                <a:cs typeface="Verdana"/>
              </a:rPr>
              <a:t>over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484">
                <a:latin typeface="Verdana"/>
                <a:cs typeface="Verdana"/>
              </a:rPr>
              <a:t>my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225">
                <a:latin typeface="Verdana"/>
                <a:cs typeface="Verdana"/>
              </a:rPr>
              <a:t>8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300">
                <a:latin typeface="Verdana"/>
                <a:cs typeface="Verdana"/>
              </a:rPr>
              <a:t>Figure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385">
                <a:latin typeface="Verdana"/>
                <a:cs typeface="Verdana"/>
              </a:rPr>
              <a:t>Frameworks,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430">
                <a:latin typeface="Verdana"/>
                <a:cs typeface="Verdana"/>
              </a:rPr>
              <a:t>Systems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375">
                <a:latin typeface="Verdana"/>
                <a:cs typeface="Verdana"/>
              </a:rPr>
              <a:t>&amp;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300">
                <a:latin typeface="Verdana"/>
                <a:cs typeface="Verdana"/>
              </a:rPr>
              <a:t>processes  </a:t>
            </a:r>
            <a:r>
              <a:rPr dirty="0" sz="4850" spc="-229">
                <a:latin typeface="Verdana"/>
                <a:cs typeface="Verdana"/>
              </a:rPr>
              <a:t>so </a:t>
            </a:r>
            <a:r>
              <a:rPr dirty="0" sz="4850" spc="-265">
                <a:latin typeface="Verdana"/>
                <a:cs typeface="Verdana"/>
              </a:rPr>
              <a:t>you </a:t>
            </a:r>
            <a:r>
              <a:rPr dirty="0" sz="4850" spc="-400">
                <a:latin typeface="Verdana"/>
                <a:cs typeface="Verdana"/>
              </a:rPr>
              <a:t>can </a:t>
            </a:r>
            <a:r>
              <a:rPr dirty="0" sz="4850" spc="-145">
                <a:latin typeface="Verdana"/>
                <a:cs typeface="Verdana"/>
              </a:rPr>
              <a:t>deploy </a:t>
            </a:r>
            <a:r>
              <a:rPr dirty="0" sz="4850" spc="-355">
                <a:latin typeface="Verdana"/>
                <a:cs typeface="Verdana"/>
              </a:rPr>
              <a:t>them </a:t>
            </a:r>
            <a:r>
              <a:rPr dirty="0" sz="4850" spc="-120">
                <a:latin typeface="Verdana"/>
                <a:cs typeface="Verdana"/>
              </a:rPr>
              <a:t>in </a:t>
            </a:r>
            <a:r>
              <a:rPr dirty="0" sz="4850" spc="-290">
                <a:latin typeface="Verdana"/>
                <a:cs typeface="Verdana"/>
              </a:rPr>
              <a:t>your </a:t>
            </a:r>
            <a:r>
              <a:rPr dirty="0" sz="4850" spc="-285">
                <a:latin typeface="Verdana"/>
                <a:cs typeface="Verdana"/>
              </a:rPr>
              <a:t>business from </a:t>
            </a:r>
            <a:r>
              <a:rPr dirty="0" u="heavy" sz="4850" spc="-34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day </a:t>
            </a:r>
            <a:r>
              <a:rPr dirty="0" u="heavy" sz="4850" spc="-26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one </a:t>
            </a:r>
            <a:r>
              <a:rPr dirty="0" sz="4850" spc="-265">
                <a:latin typeface="Verdana"/>
                <a:cs typeface="Verdana"/>
              </a:rPr>
              <a:t> </a:t>
            </a:r>
            <a:r>
              <a:rPr dirty="0" u="heavy" sz="4850" spc="-135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INTRODUCE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65">
                <a:latin typeface="Verdana"/>
                <a:cs typeface="Verdana"/>
              </a:rPr>
              <a:t>you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80">
                <a:latin typeface="Verdana"/>
                <a:cs typeface="Verdana"/>
              </a:rPr>
              <a:t>to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685">
                <a:latin typeface="Verdana"/>
                <a:cs typeface="Verdana"/>
              </a:rPr>
              <a:t>7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300">
                <a:latin typeface="Verdana"/>
                <a:cs typeface="Verdana"/>
              </a:rPr>
              <a:t>Figure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10">
                <a:latin typeface="Verdana"/>
                <a:cs typeface="Verdana"/>
              </a:rPr>
              <a:t>Closers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29">
                <a:latin typeface="Verdana"/>
                <a:cs typeface="Verdana"/>
              </a:rPr>
              <a:t>so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65">
                <a:latin typeface="Verdana"/>
                <a:cs typeface="Verdana"/>
              </a:rPr>
              <a:t>you</a:t>
            </a:r>
            <a:r>
              <a:rPr dirty="0" sz="4850" spc="-780">
                <a:latin typeface="Verdana"/>
                <a:cs typeface="Verdana"/>
              </a:rPr>
              <a:t> </a:t>
            </a:r>
            <a:r>
              <a:rPr dirty="0" sz="4850" spc="-155">
                <a:latin typeface="Verdana"/>
                <a:cs typeface="Verdana"/>
              </a:rPr>
              <a:t>don’t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95">
                <a:latin typeface="Verdana"/>
                <a:cs typeface="Verdana"/>
              </a:rPr>
              <a:t>need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80">
                <a:latin typeface="Verdana"/>
                <a:cs typeface="Verdana"/>
              </a:rPr>
              <a:t>to  </a:t>
            </a:r>
            <a:r>
              <a:rPr dirty="0" sz="4850" spc="-245">
                <a:latin typeface="Verdana"/>
                <a:cs typeface="Verdana"/>
              </a:rPr>
              <a:t>worry </a:t>
            </a:r>
            <a:r>
              <a:rPr dirty="0" sz="4850" spc="-260">
                <a:latin typeface="Verdana"/>
                <a:cs typeface="Verdana"/>
              </a:rPr>
              <a:t>about </a:t>
            </a:r>
            <a:r>
              <a:rPr dirty="0" sz="4850" spc="-160">
                <a:latin typeface="Verdana"/>
                <a:cs typeface="Verdana"/>
              </a:rPr>
              <a:t>finding </a:t>
            </a:r>
            <a:r>
              <a:rPr dirty="0" sz="4850" spc="-254">
                <a:latin typeface="Verdana"/>
                <a:cs typeface="Verdana"/>
              </a:rPr>
              <a:t>ethical, </a:t>
            </a:r>
            <a:r>
              <a:rPr dirty="0" sz="4850" spc="-215">
                <a:latin typeface="Verdana"/>
                <a:cs typeface="Verdana"/>
              </a:rPr>
              <a:t>responsible </a:t>
            </a:r>
            <a:r>
              <a:rPr dirty="0" sz="4850" spc="-365">
                <a:latin typeface="Verdana"/>
                <a:cs typeface="Verdana"/>
              </a:rPr>
              <a:t>and </a:t>
            </a:r>
            <a:r>
              <a:rPr dirty="0" sz="4850" spc="-150">
                <a:latin typeface="Verdana"/>
                <a:cs typeface="Verdana"/>
              </a:rPr>
              <a:t>efficient  </a:t>
            </a:r>
            <a:r>
              <a:rPr dirty="0" sz="4850" spc="-245">
                <a:latin typeface="Verdana"/>
                <a:cs typeface="Verdana"/>
              </a:rPr>
              <a:t>closers</a:t>
            </a:r>
            <a:r>
              <a:rPr dirty="0" sz="4850" spc="-790">
                <a:latin typeface="Verdana"/>
                <a:cs typeface="Verdana"/>
              </a:rPr>
              <a:t> </a:t>
            </a:r>
            <a:r>
              <a:rPr dirty="0" sz="4850" spc="-120">
                <a:latin typeface="Verdana"/>
                <a:cs typeface="Verdana"/>
              </a:rPr>
              <a:t>for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90">
                <a:latin typeface="Verdana"/>
                <a:cs typeface="Verdana"/>
              </a:rPr>
              <a:t>your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225">
                <a:latin typeface="Verdana"/>
                <a:cs typeface="Verdana"/>
              </a:rPr>
              <a:t>Coaching</a:t>
            </a:r>
            <a:r>
              <a:rPr dirty="0" sz="4850" spc="-785">
                <a:latin typeface="Verdana"/>
                <a:cs typeface="Verdana"/>
              </a:rPr>
              <a:t> </a:t>
            </a:r>
            <a:r>
              <a:rPr dirty="0" sz="4850" spc="-400">
                <a:latin typeface="Verdana"/>
                <a:cs typeface="Verdana"/>
              </a:rPr>
              <a:t>Program</a:t>
            </a:r>
            <a:endParaRPr sz="4850"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735877" y="709790"/>
            <a:ext cx="1262507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885">
                <a:uFill>
                  <a:solidFill>
                    <a:srgbClr val="000000"/>
                  </a:solidFill>
                </a:uFill>
              </a:rPr>
              <a:t>Here’s</a:t>
            </a:r>
            <a:r>
              <a:rPr dirty="0" u="heavy" sz="7400" spc="-1330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994">
                <a:uFill>
                  <a:solidFill>
                    <a:srgbClr val="000000"/>
                  </a:solidFill>
                </a:uFill>
              </a:rPr>
              <a:t>how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1025">
                <a:uFill>
                  <a:solidFill>
                    <a:srgbClr val="000000"/>
                  </a:solidFill>
                </a:uFill>
              </a:rPr>
              <a:t>I’d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545">
                <a:uFill>
                  <a:solidFill>
                    <a:srgbClr val="000000"/>
                  </a:solidFill>
                </a:uFill>
              </a:rPr>
              <a:t>like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565">
                <a:uFill>
                  <a:solidFill>
                    <a:srgbClr val="000000"/>
                  </a:solidFill>
                </a:uFill>
              </a:rPr>
              <a:t>to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785">
                <a:uFill>
                  <a:solidFill>
                    <a:srgbClr val="000000"/>
                  </a:solidFill>
                </a:uFill>
              </a:rPr>
              <a:t>help</a:t>
            </a:r>
            <a:r>
              <a:rPr dirty="0" u="heavy" sz="7400" spc="-132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855">
                <a:uFill>
                  <a:solidFill>
                    <a:srgbClr val="000000"/>
                  </a:solidFill>
                </a:uFill>
              </a:rPr>
              <a:t>you</a:t>
            </a:r>
            <a:endParaRPr sz="74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74498" y="5355104"/>
            <a:ext cx="11555730" cy="0"/>
          </a:xfrm>
          <a:custGeom>
            <a:avLst/>
            <a:gdLst/>
            <a:ahLst/>
            <a:cxnLst/>
            <a:rect l="l" t="t" r="r" b="b"/>
            <a:pathLst>
              <a:path w="11555730" h="0">
                <a:moveTo>
                  <a:pt x="0" y="0"/>
                </a:moveTo>
                <a:lnTo>
                  <a:pt x="11555114" y="0"/>
                </a:lnTo>
              </a:path>
            </a:pathLst>
          </a:custGeom>
          <a:ln w="565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62484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920"/>
              </a:spcBef>
            </a:pPr>
            <a:r>
              <a:rPr dirty="0" spc="-2095"/>
              <a:t>10 </a:t>
            </a:r>
            <a:r>
              <a:rPr dirty="0" spc="-1155"/>
              <a:t>New </a:t>
            </a:r>
            <a:r>
              <a:rPr dirty="0" spc="-1170"/>
              <a:t>Students</a:t>
            </a:r>
            <a:r>
              <a:rPr dirty="0" spc="-2495"/>
              <a:t> </a:t>
            </a:r>
            <a:r>
              <a:rPr dirty="0" spc="-765"/>
              <a:t>ONLY</a:t>
            </a:r>
          </a:p>
          <a:p>
            <a:pPr algn="ctr">
              <a:lnSpc>
                <a:spcPct val="100000"/>
              </a:lnSpc>
              <a:spcBef>
                <a:spcPts val="4820"/>
              </a:spcBef>
            </a:pPr>
            <a:r>
              <a:rPr dirty="0" spc="-580" b="0">
                <a:latin typeface="Verdana"/>
                <a:cs typeface="Verdana"/>
              </a:rPr>
              <a:t>Taking</a:t>
            </a:r>
            <a:r>
              <a:rPr dirty="0" spc="-1450" b="0">
                <a:latin typeface="Verdana"/>
                <a:cs typeface="Verdana"/>
              </a:rPr>
              <a:t> </a:t>
            </a:r>
            <a:r>
              <a:rPr dirty="0" spc="-690" b="0">
                <a:latin typeface="Verdana"/>
                <a:cs typeface="Verdana"/>
              </a:rPr>
              <a:t>each</a:t>
            </a:r>
            <a:r>
              <a:rPr dirty="0" spc="-1445" b="0">
                <a:latin typeface="Verdana"/>
                <a:cs typeface="Verdana"/>
              </a:rPr>
              <a:t> </a:t>
            </a:r>
            <a:r>
              <a:rPr dirty="0" spc="-5" b="0">
                <a:latin typeface="Verdana"/>
                <a:cs typeface="Verdana"/>
              </a:rPr>
              <a:t>of</a:t>
            </a:r>
            <a:r>
              <a:rPr dirty="0" spc="-1445" b="0">
                <a:latin typeface="Verdana"/>
                <a:cs typeface="Verdana"/>
              </a:rPr>
              <a:t> </a:t>
            </a:r>
            <a:r>
              <a:rPr dirty="0" spc="-665" b="0">
                <a:latin typeface="Verdana"/>
                <a:cs typeface="Verdana"/>
              </a:rPr>
              <a:t>them</a:t>
            </a:r>
            <a:r>
              <a:rPr dirty="0" spc="-1450" b="0">
                <a:latin typeface="Verdana"/>
                <a:cs typeface="Verdana"/>
              </a:rPr>
              <a:t> </a:t>
            </a:r>
            <a:r>
              <a:rPr dirty="0" spc="-150" b="0">
                <a:latin typeface="Verdana"/>
                <a:cs typeface="Verdana"/>
              </a:rPr>
              <a:t>to</a:t>
            </a:r>
            <a:r>
              <a:rPr dirty="0" spc="-1445" b="0">
                <a:latin typeface="Verdana"/>
                <a:cs typeface="Verdana"/>
              </a:rPr>
              <a:t> </a:t>
            </a:r>
            <a:r>
              <a:rPr dirty="0" spc="-1260" b="0">
                <a:latin typeface="Verdana"/>
                <a:cs typeface="Verdana"/>
              </a:rPr>
              <a:t>7</a:t>
            </a:r>
            <a:r>
              <a:rPr dirty="0" spc="-1445" b="0">
                <a:latin typeface="Verdana"/>
                <a:cs typeface="Verdana"/>
              </a:rPr>
              <a:t> </a:t>
            </a:r>
            <a:r>
              <a:rPr dirty="0" spc="-775" b="0">
                <a:latin typeface="Verdana"/>
                <a:cs typeface="Verdana"/>
              </a:rPr>
              <a:t>Figures..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66399" rIns="0" bIns="0" rtlCol="0" vert="horz">
            <a:spAutoFit/>
          </a:bodyPr>
          <a:lstStyle/>
          <a:p>
            <a:pPr algn="ctr" marL="3810" marR="5080" indent="2540">
              <a:lnSpc>
                <a:spcPct val="121100"/>
              </a:lnSpc>
              <a:spcBef>
                <a:spcPts val="90"/>
              </a:spcBef>
            </a:pPr>
            <a:r>
              <a:rPr dirty="0" sz="5900" b="0">
                <a:latin typeface="Verdana"/>
                <a:cs typeface="Verdana"/>
              </a:rPr>
              <a:t>How </a:t>
            </a:r>
            <a:r>
              <a:rPr dirty="0" sz="5900" spc="-290" b="0">
                <a:latin typeface="Verdana"/>
                <a:cs typeface="Verdana"/>
              </a:rPr>
              <a:t>To </a:t>
            </a:r>
            <a:r>
              <a:rPr dirty="0" sz="5900" spc="-300" b="0">
                <a:latin typeface="Verdana"/>
                <a:cs typeface="Verdana"/>
              </a:rPr>
              <a:t>Swipe </a:t>
            </a:r>
            <a:r>
              <a:rPr dirty="0" sz="5900" spc="-440" b="0">
                <a:latin typeface="Verdana"/>
                <a:cs typeface="Verdana"/>
              </a:rPr>
              <a:t>&amp; </a:t>
            </a:r>
            <a:r>
              <a:rPr dirty="0" sz="5900" spc="-170" b="0">
                <a:latin typeface="Verdana"/>
                <a:cs typeface="Verdana"/>
              </a:rPr>
              <a:t>Deploy </a:t>
            </a:r>
            <a:r>
              <a:rPr dirty="0" sz="5900" spc="240" b="0">
                <a:latin typeface="Verdana"/>
                <a:cs typeface="Verdana"/>
              </a:rPr>
              <a:t>A </a:t>
            </a:r>
            <a:r>
              <a:rPr dirty="0" sz="5900" spc="-705"/>
              <a:t>Simple </a:t>
            </a:r>
            <a:r>
              <a:rPr dirty="0" u="heavy" sz="5900" spc="-894">
                <a:uFill>
                  <a:solidFill>
                    <a:srgbClr val="000000"/>
                  </a:solidFill>
                </a:uFill>
              </a:rPr>
              <a:t>3 </a:t>
            </a:r>
            <a:r>
              <a:rPr dirty="0" u="heavy" sz="5900" spc="-750">
                <a:uFill>
                  <a:solidFill>
                    <a:srgbClr val="000000"/>
                  </a:solidFill>
                </a:uFill>
              </a:rPr>
              <a:t>Step </a:t>
            </a:r>
            <a:r>
              <a:rPr dirty="0" sz="5900" spc="-750"/>
              <a:t> </a:t>
            </a:r>
            <a:r>
              <a:rPr dirty="0" sz="5900" spc="-850"/>
              <a:t>System</a:t>
            </a:r>
            <a:r>
              <a:rPr dirty="0" sz="5900" spc="-1060"/>
              <a:t> </a:t>
            </a:r>
            <a:r>
              <a:rPr dirty="0" sz="5900" spc="-360" b="0">
                <a:latin typeface="Verdana"/>
                <a:cs typeface="Verdana"/>
              </a:rPr>
              <a:t>Into</a:t>
            </a:r>
            <a:r>
              <a:rPr dirty="0" sz="5900" spc="-955" b="0">
                <a:latin typeface="Verdana"/>
                <a:cs typeface="Verdana"/>
              </a:rPr>
              <a:t> </a:t>
            </a:r>
            <a:r>
              <a:rPr dirty="0" sz="5900" spc="-280" b="0">
                <a:latin typeface="Verdana"/>
                <a:cs typeface="Verdana"/>
              </a:rPr>
              <a:t>Your</a:t>
            </a:r>
            <a:r>
              <a:rPr dirty="0" sz="5900" spc="-955" b="0">
                <a:latin typeface="Verdana"/>
                <a:cs typeface="Verdana"/>
              </a:rPr>
              <a:t> </a:t>
            </a:r>
            <a:r>
              <a:rPr dirty="0" sz="5900" spc="-370" b="0">
                <a:latin typeface="Verdana"/>
                <a:cs typeface="Verdana"/>
              </a:rPr>
              <a:t>Business</a:t>
            </a:r>
            <a:r>
              <a:rPr dirty="0" sz="5900" spc="-960" b="0">
                <a:latin typeface="Verdana"/>
                <a:cs typeface="Verdana"/>
              </a:rPr>
              <a:t> </a:t>
            </a:r>
            <a:r>
              <a:rPr dirty="0" sz="5900" spc="-245" b="0">
                <a:latin typeface="Verdana"/>
                <a:cs typeface="Verdana"/>
              </a:rPr>
              <a:t>That</a:t>
            </a:r>
            <a:r>
              <a:rPr dirty="0" sz="5900" spc="-955" b="0">
                <a:latin typeface="Verdana"/>
                <a:cs typeface="Verdana"/>
              </a:rPr>
              <a:t> </a:t>
            </a:r>
            <a:r>
              <a:rPr dirty="0" sz="5900" spc="-375" b="0">
                <a:latin typeface="Verdana"/>
                <a:cs typeface="Verdana"/>
              </a:rPr>
              <a:t>Can</a:t>
            </a:r>
            <a:r>
              <a:rPr dirty="0" sz="5900" spc="-955" b="0">
                <a:latin typeface="Verdana"/>
                <a:cs typeface="Verdana"/>
              </a:rPr>
              <a:t> </a:t>
            </a:r>
            <a:r>
              <a:rPr dirty="0" sz="5900" spc="-415" b="0">
                <a:latin typeface="Verdana"/>
                <a:cs typeface="Verdana"/>
              </a:rPr>
              <a:t>Generate  </a:t>
            </a:r>
            <a:r>
              <a:rPr dirty="0" sz="5900" spc="-480"/>
              <a:t>Multiple </a:t>
            </a:r>
            <a:r>
              <a:rPr dirty="0" sz="5900" spc="-725"/>
              <a:t>6-Figures</a:t>
            </a:r>
            <a:r>
              <a:rPr dirty="0" sz="5900" spc="-1710"/>
              <a:t> </a:t>
            </a:r>
            <a:r>
              <a:rPr dirty="0" sz="5900" spc="-805"/>
              <a:t>Per </a:t>
            </a:r>
            <a:r>
              <a:rPr dirty="0" sz="5900" spc="-810"/>
              <a:t>Year</a:t>
            </a:r>
            <a:endParaRPr sz="59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63337" y="691595"/>
            <a:ext cx="5937343" cy="93275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26720" y="563626"/>
            <a:ext cx="9138454" cy="514037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981594" y="6004046"/>
            <a:ext cx="8483375" cy="52168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63744" y="366533"/>
            <a:ext cx="4438189" cy="51559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3590" y="2035131"/>
            <a:ext cx="10052050" cy="75390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993040" y="1451798"/>
            <a:ext cx="3257550" cy="2830195"/>
          </a:xfrm>
          <a:custGeom>
            <a:avLst/>
            <a:gdLst/>
            <a:ahLst/>
            <a:cxnLst/>
            <a:rect l="l" t="t" r="r" b="b"/>
            <a:pathLst>
              <a:path w="3257550" h="2830195">
                <a:moveTo>
                  <a:pt x="0" y="0"/>
                </a:moveTo>
                <a:lnTo>
                  <a:pt x="3225366" y="2802715"/>
                </a:lnTo>
                <a:lnTo>
                  <a:pt x="3256981" y="2830187"/>
                </a:lnTo>
              </a:path>
            </a:pathLst>
          </a:custGeom>
          <a:ln w="83767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111259" y="4131224"/>
            <a:ext cx="354330" cy="337820"/>
          </a:xfrm>
          <a:custGeom>
            <a:avLst/>
            <a:gdLst/>
            <a:ahLst/>
            <a:cxnLst/>
            <a:rect l="l" t="t" r="r" b="b"/>
            <a:pathLst>
              <a:path w="354329" h="337820">
                <a:moveTo>
                  <a:pt x="214286" y="0"/>
                </a:moveTo>
                <a:lnTo>
                  <a:pt x="0" y="246589"/>
                </a:lnTo>
                <a:lnTo>
                  <a:pt x="353737" y="337581"/>
                </a:lnTo>
                <a:lnTo>
                  <a:pt x="214286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683583" y="479431"/>
            <a:ext cx="2042160" cy="905510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750" spc="-580"/>
              <a:t>Sylvia</a:t>
            </a:r>
            <a:endParaRPr sz="5750"/>
          </a:p>
        </p:txBody>
      </p:sp>
      <p:sp>
        <p:nvSpPr>
          <p:cNvPr id="7" name="object 7"/>
          <p:cNvSpPr/>
          <p:nvPr/>
        </p:nvSpPr>
        <p:spPr>
          <a:xfrm>
            <a:off x="11176413" y="5909158"/>
            <a:ext cx="7534304" cy="50216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38535" y="1906339"/>
            <a:ext cx="8487948" cy="73702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33827" y="1833043"/>
            <a:ext cx="8697368" cy="7642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867836" y="2124089"/>
            <a:ext cx="7869027" cy="833125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154529" y="364251"/>
            <a:ext cx="8858885" cy="905510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750" spc="-750"/>
              <a:t>Paul </a:t>
            </a:r>
            <a:r>
              <a:rPr dirty="0" sz="5750" spc="-940"/>
              <a:t>has </a:t>
            </a:r>
            <a:r>
              <a:rPr dirty="0" sz="5750" spc="-785"/>
              <a:t>now </a:t>
            </a:r>
            <a:r>
              <a:rPr dirty="0" sz="5750" spc="-955"/>
              <a:t>made</a:t>
            </a:r>
            <a:r>
              <a:rPr dirty="0" sz="5750" spc="-1650"/>
              <a:t> </a:t>
            </a:r>
            <a:r>
              <a:rPr dirty="0" sz="5750" spc="-1225"/>
              <a:t>$10MM+</a:t>
            </a:r>
            <a:endParaRPr sz="5750"/>
          </a:p>
        </p:txBody>
      </p:sp>
      <p:sp>
        <p:nvSpPr>
          <p:cNvPr id="6" name="object 6"/>
          <p:cNvSpPr/>
          <p:nvPr/>
        </p:nvSpPr>
        <p:spPr>
          <a:xfrm>
            <a:off x="8343065" y="1521733"/>
            <a:ext cx="4648835" cy="2569845"/>
          </a:xfrm>
          <a:custGeom>
            <a:avLst/>
            <a:gdLst/>
            <a:ahLst/>
            <a:cxnLst/>
            <a:rect l="l" t="t" r="r" b="b"/>
            <a:pathLst>
              <a:path w="4648834" h="2569845">
                <a:moveTo>
                  <a:pt x="4648685" y="0"/>
                </a:moveTo>
                <a:lnTo>
                  <a:pt x="36656" y="2549225"/>
                </a:lnTo>
                <a:lnTo>
                  <a:pt x="0" y="2569486"/>
                </a:lnTo>
              </a:path>
            </a:pathLst>
          </a:custGeom>
          <a:ln w="83767">
            <a:solidFill>
              <a:srgbClr val="EE220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093826" y="3927995"/>
            <a:ext cx="365125" cy="301625"/>
          </a:xfrm>
          <a:custGeom>
            <a:avLst/>
            <a:gdLst/>
            <a:ahLst/>
            <a:cxnLst/>
            <a:rect l="l" t="t" r="r" b="b"/>
            <a:pathLst>
              <a:path w="365125" h="301625">
                <a:moveTo>
                  <a:pt x="206894" y="0"/>
                </a:moveTo>
                <a:lnTo>
                  <a:pt x="0" y="301006"/>
                </a:lnTo>
                <a:lnTo>
                  <a:pt x="364931" y="285928"/>
                </a:lnTo>
                <a:lnTo>
                  <a:pt x="206894" y="0"/>
                </a:lnTo>
                <a:close/>
              </a:path>
            </a:pathLst>
          </a:custGeom>
          <a:solidFill>
            <a:srgbClr val="EE220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 marL="13970">
              <a:lnSpc>
                <a:spcPct val="100000"/>
              </a:lnSpc>
              <a:spcBef>
                <a:spcPts val="110"/>
              </a:spcBef>
            </a:pPr>
            <a:r>
              <a:rPr dirty="0" spc="-1030"/>
              <a:t>Serious</a:t>
            </a:r>
            <a:r>
              <a:rPr dirty="0" spc="-1440"/>
              <a:t> </a:t>
            </a:r>
            <a:r>
              <a:rPr dirty="0" spc="-975"/>
              <a:t>about</a:t>
            </a:r>
            <a:r>
              <a:rPr dirty="0" spc="-1435"/>
              <a:t> </a:t>
            </a:r>
            <a:r>
              <a:rPr dirty="0" spc="-919"/>
              <a:t>scaling</a:t>
            </a:r>
            <a:r>
              <a:rPr dirty="0" spc="-1440"/>
              <a:t> </a:t>
            </a:r>
            <a:r>
              <a:rPr dirty="0" spc="-910"/>
              <a:t>your</a:t>
            </a:r>
            <a:r>
              <a:rPr dirty="0" spc="-1435"/>
              <a:t> </a:t>
            </a:r>
            <a:r>
              <a:rPr dirty="0" spc="-1045"/>
              <a:t>business?</a:t>
            </a:r>
          </a:p>
        </p:txBody>
      </p:sp>
      <p:sp>
        <p:nvSpPr>
          <p:cNvPr id="3" name="object 3"/>
          <p:cNvSpPr/>
          <p:nvPr/>
        </p:nvSpPr>
        <p:spPr>
          <a:xfrm>
            <a:off x="1842202" y="3012358"/>
            <a:ext cx="16419830" cy="0"/>
          </a:xfrm>
          <a:custGeom>
            <a:avLst/>
            <a:gdLst/>
            <a:ahLst/>
            <a:cxnLst/>
            <a:rect l="l" t="t" r="r" b="b"/>
            <a:pathLst>
              <a:path w="16419830" h="0">
                <a:moveTo>
                  <a:pt x="0" y="0"/>
                </a:moveTo>
                <a:lnTo>
                  <a:pt x="16419691" y="0"/>
                </a:lnTo>
              </a:path>
            </a:pathLst>
          </a:custGeom>
          <a:ln w="508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6803846" y="3641638"/>
            <a:ext cx="6503034" cy="13830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900" spc="-130">
                <a:latin typeface="Verdana"/>
                <a:cs typeface="Verdana"/>
              </a:rPr>
              <a:t>Apply</a:t>
            </a:r>
            <a:r>
              <a:rPr dirty="0" sz="8900" spc="-1510">
                <a:latin typeface="Verdana"/>
                <a:cs typeface="Verdana"/>
              </a:rPr>
              <a:t> </a:t>
            </a:r>
            <a:r>
              <a:rPr dirty="0" sz="8900" spc="-185">
                <a:latin typeface="Verdana"/>
                <a:cs typeface="Verdana"/>
              </a:rPr>
              <a:t>below</a:t>
            </a:r>
            <a:endParaRPr sz="89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8122" y="5364333"/>
            <a:ext cx="3502824" cy="31791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862886" y="9183473"/>
            <a:ext cx="12545880" cy="14749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47325" y="3051057"/>
            <a:ext cx="439778" cy="4397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47325" y="4108617"/>
            <a:ext cx="439778" cy="4397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547325" y="5166176"/>
            <a:ext cx="439778" cy="4397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547325" y="6223736"/>
            <a:ext cx="439778" cy="4397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47325" y="7281295"/>
            <a:ext cx="439778" cy="43977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547325" y="8338855"/>
            <a:ext cx="439778" cy="43977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47325" y="9396414"/>
            <a:ext cx="439778" cy="43977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337983" y="2594550"/>
            <a:ext cx="13197840" cy="74288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32080" marR="7691120">
              <a:lnSpc>
                <a:spcPct val="120700"/>
              </a:lnSpc>
              <a:spcBef>
                <a:spcPts val="95"/>
              </a:spcBef>
            </a:pPr>
            <a:r>
              <a:rPr dirty="0" sz="5750" spc="-655" b="1">
                <a:latin typeface="Verdana"/>
                <a:cs typeface="Verdana"/>
              </a:rPr>
              <a:t>Coach  </a:t>
            </a:r>
            <a:r>
              <a:rPr dirty="0" sz="5750" spc="-265">
                <a:latin typeface="Verdana"/>
                <a:cs typeface="Verdana"/>
              </a:rPr>
              <a:t>Consultant  </a:t>
            </a:r>
            <a:r>
              <a:rPr dirty="0" sz="5750" spc="-695" b="1">
                <a:latin typeface="Verdana"/>
                <a:cs typeface="Verdana"/>
              </a:rPr>
              <a:t>Service</a:t>
            </a:r>
            <a:r>
              <a:rPr dirty="0" sz="5750" spc="-1080" b="1">
                <a:latin typeface="Verdana"/>
                <a:cs typeface="Verdana"/>
              </a:rPr>
              <a:t> </a:t>
            </a:r>
            <a:r>
              <a:rPr dirty="0" sz="5750" spc="-620" b="1">
                <a:latin typeface="Verdana"/>
                <a:cs typeface="Verdana"/>
              </a:rPr>
              <a:t>Provider  </a:t>
            </a:r>
            <a:r>
              <a:rPr dirty="0" sz="5750" spc="-215">
                <a:latin typeface="Verdana"/>
                <a:cs typeface="Verdana"/>
              </a:rPr>
              <a:t>Author</a:t>
            </a:r>
            <a:endParaRPr sz="5750">
              <a:latin typeface="Verdana"/>
              <a:cs typeface="Verdana"/>
            </a:endParaRPr>
          </a:p>
          <a:p>
            <a:pPr marL="132080">
              <a:lnSpc>
                <a:spcPct val="100000"/>
              </a:lnSpc>
              <a:spcBef>
                <a:spcPts val="1425"/>
              </a:spcBef>
            </a:pPr>
            <a:r>
              <a:rPr dirty="0" sz="5750" spc="-819" b="1">
                <a:latin typeface="Verdana"/>
                <a:cs typeface="Verdana"/>
              </a:rPr>
              <a:t>Speaker</a:t>
            </a:r>
            <a:endParaRPr sz="5750">
              <a:latin typeface="Verdana"/>
              <a:cs typeface="Verdana"/>
            </a:endParaRPr>
          </a:p>
          <a:p>
            <a:pPr marL="151765">
              <a:lnSpc>
                <a:spcPct val="100000"/>
              </a:lnSpc>
              <a:spcBef>
                <a:spcPts val="1430"/>
              </a:spcBef>
            </a:pPr>
            <a:r>
              <a:rPr dirty="0" sz="5750" spc="-254">
                <a:latin typeface="Verdana"/>
                <a:cs typeface="Verdana"/>
              </a:rPr>
              <a:t>Product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15">
                <a:latin typeface="Verdana"/>
                <a:cs typeface="Verdana"/>
              </a:rPr>
              <a:t>Creator</a:t>
            </a:r>
            <a:endParaRPr sz="575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425"/>
              </a:spcBef>
            </a:pPr>
            <a:r>
              <a:rPr dirty="0" sz="5750" spc="-590" b="1">
                <a:latin typeface="Verdana"/>
                <a:cs typeface="Verdana"/>
              </a:rPr>
              <a:t>Aspire</a:t>
            </a:r>
            <a:r>
              <a:rPr dirty="0" sz="5750" spc="-1035" b="1">
                <a:latin typeface="Verdana"/>
                <a:cs typeface="Verdana"/>
              </a:rPr>
              <a:t> </a:t>
            </a:r>
            <a:r>
              <a:rPr dirty="0" sz="5750" spc="-725" b="1">
                <a:latin typeface="Verdana"/>
                <a:cs typeface="Verdana"/>
              </a:rPr>
              <a:t>To</a:t>
            </a:r>
            <a:r>
              <a:rPr dirty="0" sz="5750" spc="-1035" b="1">
                <a:latin typeface="Verdana"/>
                <a:cs typeface="Verdana"/>
              </a:rPr>
              <a:t> </a:t>
            </a:r>
            <a:r>
              <a:rPr dirty="0" sz="5750" spc="-869" b="1">
                <a:latin typeface="Verdana"/>
                <a:cs typeface="Verdana"/>
              </a:rPr>
              <a:t>Launch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270" b="1">
                <a:latin typeface="Verdana"/>
                <a:cs typeface="Verdana"/>
              </a:rPr>
              <a:t>A</a:t>
            </a:r>
            <a:r>
              <a:rPr dirty="0" sz="5750" spc="-1035" b="1">
                <a:latin typeface="Verdana"/>
                <a:cs typeface="Verdana"/>
              </a:rPr>
              <a:t> </a:t>
            </a:r>
            <a:r>
              <a:rPr dirty="0" sz="5750" spc="-670" b="1">
                <a:latin typeface="Verdana"/>
                <a:cs typeface="Verdana"/>
              </a:rPr>
              <a:t>Knowledge</a:t>
            </a:r>
            <a:r>
              <a:rPr dirty="0" sz="5750" spc="-1030" b="1">
                <a:latin typeface="Verdana"/>
                <a:cs typeface="Verdana"/>
              </a:rPr>
              <a:t> </a:t>
            </a:r>
            <a:r>
              <a:rPr dirty="0" sz="5750" spc="-805" b="1">
                <a:latin typeface="Verdana"/>
                <a:cs typeface="Verdana"/>
              </a:rPr>
              <a:t>Business!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385071" y="709790"/>
            <a:ext cx="11343005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heavy" sz="7400" spc="-705">
                <a:uFill>
                  <a:solidFill>
                    <a:srgbClr val="000000"/>
                  </a:solidFill>
                </a:uFill>
              </a:rPr>
              <a:t>Who</a:t>
            </a:r>
            <a:r>
              <a:rPr dirty="0" u="heavy" sz="7400" spc="-133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680">
                <a:uFill>
                  <a:solidFill>
                    <a:srgbClr val="000000"/>
                  </a:solidFill>
                </a:uFill>
              </a:rPr>
              <a:t>is</a:t>
            </a:r>
            <a:r>
              <a:rPr dirty="0" u="heavy" sz="7400" spc="-133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720">
                <a:uFill>
                  <a:solidFill>
                    <a:srgbClr val="000000"/>
                  </a:solidFill>
                </a:uFill>
              </a:rPr>
              <a:t>this</a:t>
            </a:r>
            <a:r>
              <a:rPr dirty="0" u="heavy" sz="7400" spc="-133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850">
                <a:uFill>
                  <a:solidFill>
                    <a:srgbClr val="000000"/>
                  </a:solidFill>
                </a:uFill>
              </a:rPr>
              <a:t>Workshop</a:t>
            </a:r>
            <a:r>
              <a:rPr dirty="0" u="heavy" sz="7400" spc="-1335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heavy" sz="7400" spc="-560">
                <a:uFill>
                  <a:solidFill>
                    <a:srgbClr val="000000"/>
                  </a:solidFill>
                </a:uFill>
              </a:rPr>
              <a:t>for?</a:t>
            </a:r>
            <a:endParaRPr sz="7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804502" rIns="0" bIns="0" rtlCol="0" vert="horz">
            <a:spAutoFit/>
          </a:bodyPr>
          <a:lstStyle/>
          <a:p>
            <a:pPr marL="797560" marR="5080" indent="-136525">
              <a:lnSpc>
                <a:spcPct val="120000"/>
              </a:lnSpc>
              <a:spcBef>
                <a:spcPts val="95"/>
              </a:spcBef>
            </a:pPr>
            <a:r>
              <a:rPr dirty="0" sz="7100" spc="-994" b="0">
                <a:latin typeface="Verdana"/>
                <a:cs typeface="Verdana"/>
              </a:rPr>
              <a:t>I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409" b="0">
                <a:latin typeface="Verdana"/>
                <a:cs typeface="Verdana"/>
              </a:rPr>
              <a:t>want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110" b="0">
                <a:latin typeface="Verdana"/>
                <a:cs typeface="Verdana"/>
              </a:rPr>
              <a:t>to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305" b="0">
                <a:latin typeface="Verdana"/>
                <a:cs typeface="Verdana"/>
              </a:rPr>
              <a:t>show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390" b="0">
                <a:latin typeface="Verdana"/>
                <a:cs typeface="Verdana"/>
              </a:rPr>
              <a:t>you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225" b="0">
                <a:latin typeface="Verdana"/>
                <a:cs typeface="Verdana"/>
              </a:rPr>
              <a:t>how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110" b="0">
                <a:latin typeface="Verdana"/>
                <a:cs typeface="Verdana"/>
              </a:rPr>
              <a:t>to</a:t>
            </a:r>
            <a:r>
              <a:rPr dirty="0" sz="7100" spc="-1150" b="0">
                <a:latin typeface="Verdana"/>
                <a:cs typeface="Verdana"/>
              </a:rPr>
              <a:t> </a:t>
            </a:r>
            <a:r>
              <a:rPr dirty="0" sz="7100" spc="-675" b="0">
                <a:latin typeface="Verdana"/>
                <a:cs typeface="Verdana"/>
              </a:rPr>
              <a:t>make</a:t>
            </a:r>
            <a:r>
              <a:rPr dirty="0" sz="7100" spc="-1340" b="0">
                <a:latin typeface="Verdana"/>
                <a:cs typeface="Verdana"/>
              </a:rPr>
              <a:t> </a:t>
            </a:r>
            <a:r>
              <a:rPr dirty="0" sz="7100" spc="-1065"/>
              <a:t>more  </a:t>
            </a:r>
            <a:r>
              <a:rPr dirty="0" sz="7100" spc="-915"/>
              <a:t>income</a:t>
            </a:r>
            <a:r>
              <a:rPr dirty="0" sz="7100" spc="-1270"/>
              <a:t> </a:t>
            </a:r>
            <a:r>
              <a:rPr dirty="0" sz="7100" spc="-969"/>
              <a:t>than</a:t>
            </a:r>
            <a:r>
              <a:rPr dirty="0" sz="7100" spc="-1270"/>
              <a:t> </a:t>
            </a:r>
            <a:r>
              <a:rPr dirty="0" sz="7100" spc="-900"/>
              <a:t>ever</a:t>
            </a:r>
            <a:r>
              <a:rPr dirty="0" sz="7100" spc="-1075"/>
              <a:t> </a:t>
            </a:r>
            <a:r>
              <a:rPr dirty="0" sz="7100" spc="-145" b="0">
                <a:latin typeface="Verdana"/>
                <a:cs typeface="Verdana"/>
              </a:rPr>
              <a:t>whilst</a:t>
            </a:r>
            <a:r>
              <a:rPr dirty="0" sz="7100" spc="-1145" b="0">
                <a:latin typeface="Verdana"/>
                <a:cs typeface="Verdana"/>
              </a:rPr>
              <a:t> </a:t>
            </a:r>
            <a:r>
              <a:rPr dirty="0" u="heavy" sz="7100" spc="-275" b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working</a:t>
            </a:r>
            <a:r>
              <a:rPr dirty="0" u="heavy" sz="7100" spc="-1145" b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 </a:t>
            </a:r>
            <a:r>
              <a:rPr dirty="0" u="heavy" sz="7100" spc="-360" b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less</a:t>
            </a:r>
            <a:endParaRPr sz="71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44302" y="3911159"/>
            <a:ext cx="15810865" cy="382651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1905">
              <a:lnSpc>
                <a:spcPct val="120500"/>
              </a:lnSpc>
              <a:spcBef>
                <a:spcPts val="95"/>
              </a:spcBef>
            </a:pPr>
            <a:r>
              <a:rPr dirty="0" sz="6900" spc="-160" b="0">
                <a:latin typeface="Verdana"/>
                <a:cs typeface="Verdana"/>
              </a:rPr>
              <a:t>And </a:t>
            </a:r>
            <a:r>
              <a:rPr dirty="0" sz="6900" spc="-365" b="0">
                <a:latin typeface="Verdana"/>
                <a:cs typeface="Verdana"/>
              </a:rPr>
              <a:t>the </a:t>
            </a:r>
            <a:r>
              <a:rPr dirty="0" u="heavy" sz="6900" spc="-459" b="0">
                <a:uFill>
                  <a:solidFill>
                    <a:srgbClr val="000000"/>
                  </a:solidFill>
                </a:uFill>
                <a:latin typeface="Verdana"/>
                <a:cs typeface="Verdana"/>
              </a:rPr>
              <a:t>exact</a:t>
            </a:r>
            <a:r>
              <a:rPr dirty="0" sz="6900" spc="-459" b="0">
                <a:latin typeface="Verdana"/>
                <a:cs typeface="Verdana"/>
              </a:rPr>
              <a:t> </a:t>
            </a:r>
            <a:r>
              <a:rPr dirty="0" sz="6900" spc="-420" b="0">
                <a:latin typeface="Verdana"/>
                <a:cs typeface="Verdana"/>
              </a:rPr>
              <a:t>strategies </a:t>
            </a:r>
            <a:r>
              <a:rPr dirty="0" sz="6900" spc="-535" b="0">
                <a:latin typeface="Verdana"/>
                <a:cs typeface="Verdana"/>
              </a:rPr>
              <a:t>I’ve </a:t>
            </a:r>
            <a:r>
              <a:rPr dirty="0" sz="6900" spc="-459" b="0">
                <a:latin typeface="Verdana"/>
                <a:cs typeface="Verdana"/>
              </a:rPr>
              <a:t>used </a:t>
            </a:r>
            <a:r>
              <a:rPr dirty="0" sz="6900" spc="-120" b="0">
                <a:latin typeface="Verdana"/>
                <a:cs typeface="Verdana"/>
              </a:rPr>
              <a:t>to  </a:t>
            </a:r>
            <a:r>
              <a:rPr dirty="0" sz="6900" spc="-415" b="0">
                <a:latin typeface="Verdana"/>
                <a:cs typeface="Verdana"/>
              </a:rPr>
              <a:t>scale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705" b="0">
                <a:latin typeface="Verdana"/>
                <a:cs typeface="Verdana"/>
              </a:rPr>
              <a:t>my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409" b="0">
                <a:latin typeface="Verdana"/>
                <a:cs typeface="Verdana"/>
              </a:rPr>
              <a:t>business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120" b="0">
                <a:latin typeface="Verdana"/>
                <a:cs typeface="Verdana"/>
              </a:rPr>
              <a:t>to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900"/>
              <a:t>8</a:t>
            </a:r>
            <a:r>
              <a:rPr dirty="0" sz="6900" spc="-1235"/>
              <a:t> </a:t>
            </a:r>
            <a:r>
              <a:rPr dirty="0" sz="6900" spc="-915"/>
              <a:t>Figures</a:t>
            </a:r>
            <a:r>
              <a:rPr dirty="0" sz="6900" spc="-1050"/>
              <a:t> </a:t>
            </a:r>
            <a:r>
              <a:rPr dirty="0" sz="6900" spc="-150" b="0">
                <a:latin typeface="Verdana"/>
                <a:cs typeface="Verdana"/>
              </a:rPr>
              <a:t>whilst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35" b="0">
                <a:latin typeface="Verdana"/>
                <a:cs typeface="Verdana"/>
              </a:rPr>
              <a:t>still  </a:t>
            </a:r>
            <a:r>
              <a:rPr dirty="0" sz="6900" spc="-459" b="0">
                <a:latin typeface="Verdana"/>
                <a:cs typeface="Verdana"/>
              </a:rPr>
              <a:t>having</a:t>
            </a:r>
            <a:r>
              <a:rPr dirty="0" sz="6900" spc="-1120" b="0">
                <a:latin typeface="Verdana"/>
                <a:cs typeface="Verdana"/>
              </a:rPr>
              <a:t> </a:t>
            </a:r>
            <a:r>
              <a:rPr dirty="0" sz="6900" spc="-470" b="0">
                <a:latin typeface="Verdana"/>
                <a:cs typeface="Verdana"/>
              </a:rPr>
              <a:t>enough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380" b="0">
                <a:latin typeface="Verdana"/>
                <a:cs typeface="Verdana"/>
              </a:rPr>
              <a:t>free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350" b="0">
                <a:latin typeface="Verdana"/>
                <a:cs typeface="Verdana"/>
              </a:rPr>
              <a:t>time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120" b="0">
                <a:latin typeface="Verdana"/>
                <a:cs typeface="Verdana"/>
              </a:rPr>
              <a:t>to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390" b="0">
                <a:latin typeface="Verdana"/>
                <a:cs typeface="Verdana"/>
              </a:rPr>
              <a:t>enjoy</a:t>
            </a:r>
            <a:r>
              <a:rPr dirty="0" sz="6900" spc="-1115" b="0">
                <a:latin typeface="Verdana"/>
                <a:cs typeface="Verdana"/>
              </a:rPr>
              <a:t> </a:t>
            </a:r>
            <a:r>
              <a:rPr dirty="0" sz="6900" spc="-10" b="0">
                <a:latin typeface="Verdana"/>
                <a:cs typeface="Verdana"/>
              </a:rPr>
              <a:t>life</a:t>
            </a:r>
            <a:endParaRPr sz="69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327251" y="439122"/>
            <a:ext cx="889370" cy="8775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56322" y="311897"/>
            <a:ext cx="1440180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780"/>
              <a:t>Gives</a:t>
            </a:r>
            <a:r>
              <a:rPr dirty="0" sz="7400" spc="-1330"/>
              <a:t> </a:t>
            </a:r>
            <a:r>
              <a:rPr dirty="0" sz="7400" spc="-1405"/>
              <a:t>me</a:t>
            </a:r>
            <a:r>
              <a:rPr dirty="0" sz="7400" spc="-1325"/>
              <a:t> </a:t>
            </a:r>
            <a:r>
              <a:rPr dirty="0" sz="7400" spc="-1110"/>
              <a:t>more</a:t>
            </a:r>
            <a:r>
              <a:rPr dirty="0" sz="7400" spc="-1325"/>
              <a:t> </a:t>
            </a:r>
            <a:r>
              <a:rPr dirty="0" sz="7400" spc="-855"/>
              <a:t>time</a:t>
            </a:r>
            <a:r>
              <a:rPr dirty="0" sz="7400" spc="-1325"/>
              <a:t> </a:t>
            </a:r>
            <a:r>
              <a:rPr dirty="0" sz="7400" spc="-565"/>
              <a:t>to</a:t>
            </a:r>
            <a:r>
              <a:rPr dirty="0" sz="7400" spc="-1325"/>
              <a:t> </a:t>
            </a:r>
            <a:r>
              <a:rPr dirty="0" sz="7400" spc="-735"/>
              <a:t>do</a:t>
            </a:r>
            <a:r>
              <a:rPr dirty="0" sz="7400" spc="-1325"/>
              <a:t> </a:t>
            </a:r>
            <a:r>
              <a:rPr dirty="0" sz="7400" spc="-1019"/>
              <a:t>what</a:t>
            </a:r>
            <a:r>
              <a:rPr dirty="0" sz="7400" spc="-1330"/>
              <a:t> </a:t>
            </a:r>
            <a:r>
              <a:rPr dirty="0" sz="7400" spc="-1814"/>
              <a:t>I</a:t>
            </a:r>
            <a:r>
              <a:rPr dirty="0" sz="7400" spc="-1325"/>
              <a:t> </a:t>
            </a:r>
            <a:r>
              <a:rPr dirty="0" sz="7400" spc="1215" b="0">
                <a:latin typeface="DejaVu Sans"/>
                <a:cs typeface="DejaVu Sans"/>
              </a:rPr>
              <a:t>❤</a:t>
            </a:r>
            <a:endParaRPr sz="7400">
              <a:latin typeface="DejaVu Sans"/>
              <a:cs typeface="DejaVu San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969033" y="6421111"/>
            <a:ext cx="4641733" cy="464173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64325" y="6347806"/>
            <a:ext cx="4851150" cy="4913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173330" y="1653342"/>
            <a:ext cx="7757439" cy="43695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068621" y="1580046"/>
            <a:ext cx="7966856" cy="46417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220614" y="1653342"/>
            <a:ext cx="5623608" cy="42177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4115905" y="1580046"/>
            <a:ext cx="5833026" cy="448994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2837410" y="6421111"/>
            <a:ext cx="6962604" cy="464173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732701" y="6347806"/>
            <a:ext cx="7172022" cy="4913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58773" y="3426094"/>
            <a:ext cx="5524763" cy="550941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54064" y="3352798"/>
            <a:ext cx="5734181" cy="578165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85132" y="3306571"/>
            <a:ext cx="12683490" cy="4255770"/>
          </a:xfrm>
          <a:prstGeom prst="rect">
            <a:avLst/>
          </a:prstGeom>
        </p:spPr>
        <p:txBody>
          <a:bodyPr wrap="square" lIns="0" tIns="193040" rIns="0" bIns="0" rtlCol="0" vert="horz">
            <a:spAutoFit/>
          </a:bodyPr>
          <a:lstStyle/>
          <a:p>
            <a:pPr marL="1273175" indent="-1260475">
              <a:lnSpc>
                <a:spcPct val="100000"/>
              </a:lnSpc>
              <a:spcBef>
                <a:spcPts val="1520"/>
              </a:spcBef>
              <a:buAutoNum type="arabicPeriod"/>
              <a:tabLst>
                <a:tab pos="1273175" algn="l"/>
                <a:tab pos="1273810" algn="l"/>
              </a:tabLst>
            </a:pPr>
            <a:r>
              <a:rPr dirty="0" sz="5750" spc="-1410" b="1">
                <a:latin typeface="Verdana"/>
                <a:cs typeface="Verdana"/>
              </a:rPr>
              <a:t>I </a:t>
            </a:r>
            <a:r>
              <a:rPr dirty="0" sz="5750" spc="-835" b="1">
                <a:latin typeface="Verdana"/>
                <a:cs typeface="Verdana"/>
              </a:rPr>
              <a:t>have </a:t>
            </a:r>
            <a:r>
              <a:rPr dirty="0" sz="5750" spc="-440" b="1">
                <a:latin typeface="Verdana"/>
                <a:cs typeface="Verdana"/>
              </a:rPr>
              <a:t>to </a:t>
            </a:r>
            <a:r>
              <a:rPr dirty="0" sz="5750" spc="-565" b="1">
                <a:latin typeface="Verdana"/>
                <a:cs typeface="Verdana"/>
              </a:rPr>
              <a:t>do</a:t>
            </a:r>
            <a:r>
              <a:rPr dirty="0" sz="5750" spc="-1460" b="1">
                <a:latin typeface="Verdana"/>
                <a:cs typeface="Verdana"/>
              </a:rPr>
              <a:t> </a:t>
            </a:r>
            <a:r>
              <a:rPr dirty="0" sz="5750" spc="-994" b="1">
                <a:latin typeface="Verdana"/>
                <a:cs typeface="Verdana"/>
              </a:rPr>
              <a:t>1-to-1 </a:t>
            </a:r>
            <a:r>
              <a:rPr dirty="0" sz="5750" spc="-570" b="1">
                <a:latin typeface="Verdana"/>
                <a:cs typeface="Verdana"/>
              </a:rPr>
              <a:t>Consulting</a:t>
            </a:r>
            <a:endParaRPr sz="5750">
              <a:latin typeface="Verdana"/>
              <a:cs typeface="Verdana"/>
            </a:endParaRPr>
          </a:p>
          <a:p>
            <a:pPr marL="1292860" indent="-1280160">
              <a:lnSpc>
                <a:spcPct val="100000"/>
              </a:lnSpc>
              <a:spcBef>
                <a:spcPts val="1430"/>
              </a:spcBef>
              <a:buAutoNum type="arabicPeriod"/>
              <a:tabLst>
                <a:tab pos="1292860" algn="l"/>
                <a:tab pos="1293495" algn="l"/>
              </a:tabLst>
            </a:pPr>
            <a:r>
              <a:rPr dirty="0" sz="5750" spc="-805">
                <a:latin typeface="Verdana"/>
                <a:cs typeface="Verdana"/>
              </a:rPr>
              <a:t>I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45">
                <a:latin typeface="Verdana"/>
                <a:cs typeface="Verdana"/>
              </a:rPr>
              <a:t>need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90">
                <a:latin typeface="Verdana"/>
                <a:cs typeface="Verdana"/>
              </a:rPr>
              <a:t>to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265">
                <a:latin typeface="Verdana"/>
                <a:cs typeface="Verdana"/>
              </a:rPr>
              <a:t>be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580">
                <a:latin typeface="Verdana"/>
                <a:cs typeface="Verdana"/>
              </a:rPr>
              <a:t>an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00">
                <a:latin typeface="Verdana"/>
                <a:cs typeface="Verdana"/>
              </a:rPr>
              <a:t>experienced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80">
                <a:latin typeface="Verdana"/>
                <a:cs typeface="Verdana"/>
              </a:rPr>
              <a:t>teacher</a:t>
            </a:r>
            <a:endParaRPr sz="5750">
              <a:latin typeface="Verdana"/>
              <a:cs typeface="Verdana"/>
            </a:endParaRPr>
          </a:p>
          <a:p>
            <a:pPr marL="1273175" indent="-1260475">
              <a:lnSpc>
                <a:spcPct val="100000"/>
              </a:lnSpc>
              <a:spcBef>
                <a:spcPts val="1425"/>
              </a:spcBef>
              <a:buAutoNum type="arabicPeriod"/>
              <a:tabLst>
                <a:tab pos="1273175" algn="l"/>
                <a:tab pos="1273810" algn="l"/>
              </a:tabLst>
            </a:pPr>
            <a:r>
              <a:rPr dirty="0" sz="5750" spc="-1410" b="1">
                <a:latin typeface="Verdana"/>
                <a:cs typeface="Verdana"/>
              </a:rPr>
              <a:t>I </a:t>
            </a:r>
            <a:r>
              <a:rPr dirty="0" sz="5750" spc="-869" b="1">
                <a:latin typeface="Verdana"/>
                <a:cs typeface="Verdana"/>
              </a:rPr>
              <a:t>must </a:t>
            </a:r>
            <a:r>
              <a:rPr dirty="0" sz="5750" spc="-725" b="1">
                <a:latin typeface="Verdana"/>
                <a:cs typeface="Verdana"/>
              </a:rPr>
              <a:t>learn </a:t>
            </a:r>
            <a:r>
              <a:rPr dirty="0" sz="5750" spc="-810" b="1">
                <a:latin typeface="Verdana"/>
                <a:cs typeface="Verdana"/>
              </a:rPr>
              <a:t>Phone</a:t>
            </a:r>
            <a:r>
              <a:rPr dirty="0" sz="5750" spc="-1660" b="1">
                <a:latin typeface="Verdana"/>
                <a:cs typeface="Verdana"/>
              </a:rPr>
              <a:t> </a:t>
            </a:r>
            <a:r>
              <a:rPr dirty="0" sz="5750" spc="-805" b="1">
                <a:latin typeface="Verdana"/>
                <a:cs typeface="Verdana"/>
              </a:rPr>
              <a:t>Sales</a:t>
            </a:r>
            <a:endParaRPr sz="5750">
              <a:latin typeface="Verdana"/>
              <a:cs typeface="Verdana"/>
            </a:endParaRPr>
          </a:p>
          <a:p>
            <a:pPr marL="1292860" indent="-1280160">
              <a:lnSpc>
                <a:spcPct val="100000"/>
              </a:lnSpc>
              <a:spcBef>
                <a:spcPts val="1430"/>
              </a:spcBef>
              <a:buAutoNum type="arabicPeriod"/>
              <a:tabLst>
                <a:tab pos="1292860" algn="l"/>
                <a:tab pos="1293495" algn="l"/>
              </a:tabLst>
            </a:pPr>
            <a:r>
              <a:rPr dirty="0" sz="5750" spc="-805">
                <a:latin typeface="Verdana"/>
                <a:cs typeface="Verdana"/>
              </a:rPr>
              <a:t>I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330">
                <a:latin typeface="Verdana"/>
                <a:cs typeface="Verdana"/>
              </a:rPr>
              <a:t>can’t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455">
                <a:latin typeface="Verdana"/>
                <a:cs typeface="Verdana"/>
              </a:rPr>
              <a:t>charge</a:t>
            </a:r>
            <a:r>
              <a:rPr dirty="0" sz="5750" spc="-930">
                <a:latin typeface="Verdana"/>
                <a:cs typeface="Verdana"/>
              </a:rPr>
              <a:t> </a:t>
            </a:r>
            <a:r>
              <a:rPr dirty="0" sz="5750" spc="-135">
                <a:latin typeface="Verdana"/>
                <a:cs typeface="Verdana"/>
              </a:rPr>
              <a:t>High</a:t>
            </a:r>
            <a:r>
              <a:rPr dirty="0" sz="5750" spc="-925">
                <a:latin typeface="Verdana"/>
                <a:cs typeface="Verdana"/>
              </a:rPr>
              <a:t> </a:t>
            </a:r>
            <a:r>
              <a:rPr dirty="0" sz="5750" spc="-360">
                <a:latin typeface="Verdana"/>
                <a:cs typeface="Verdana"/>
              </a:rPr>
              <a:t>Fee’s</a:t>
            </a:r>
            <a:endParaRPr sz="575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57932" y="1453223"/>
            <a:ext cx="16995140" cy="1156335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400" spc="-680"/>
              <a:t>4 </a:t>
            </a:r>
            <a:r>
              <a:rPr dirty="0" sz="7400" spc="-1019"/>
              <a:t>Common </a:t>
            </a:r>
            <a:r>
              <a:rPr dirty="0" sz="7400" spc="-850"/>
              <a:t>Myths </a:t>
            </a:r>
            <a:r>
              <a:rPr dirty="0" sz="7400" spc="-60"/>
              <a:t>Of </a:t>
            </a:r>
            <a:r>
              <a:rPr dirty="0" sz="7400" spc="-985"/>
              <a:t>Becoming </a:t>
            </a:r>
            <a:r>
              <a:rPr dirty="0" sz="7400" spc="-355"/>
              <a:t>A</a:t>
            </a:r>
            <a:r>
              <a:rPr dirty="0" sz="7400" spc="-1945"/>
              <a:t> </a:t>
            </a:r>
            <a:r>
              <a:rPr dirty="0" sz="7400" spc="-850"/>
              <a:t>Coach</a:t>
            </a:r>
            <a:endParaRPr sz="7400"/>
          </a:p>
        </p:txBody>
      </p:sp>
      <p:sp>
        <p:nvSpPr>
          <p:cNvPr id="4" name="object 4"/>
          <p:cNvSpPr/>
          <p:nvPr/>
        </p:nvSpPr>
        <p:spPr>
          <a:xfrm>
            <a:off x="1567339" y="2483735"/>
            <a:ext cx="16969740" cy="0"/>
          </a:xfrm>
          <a:custGeom>
            <a:avLst/>
            <a:gdLst/>
            <a:ahLst/>
            <a:cxnLst/>
            <a:rect l="l" t="t" r="r" b="b"/>
            <a:pathLst>
              <a:path w="16969740" h="0">
                <a:moveTo>
                  <a:pt x="0" y="0"/>
                </a:moveTo>
                <a:lnTo>
                  <a:pt x="16969404" y="0"/>
                </a:lnTo>
              </a:path>
            </a:pathLst>
          </a:custGeom>
          <a:ln w="4711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382518" y="7728350"/>
            <a:ext cx="9208393" cy="340130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2019-10-10T11:32:57Z</dcterms:created>
  <dcterms:modified xsi:type="dcterms:W3CDTF">2019-10-10T11:32:57Z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2019-10-10T00:00:00Z</vt:filetime>
  </property>
</Properties>
</file>